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  <p:sldMasterId id="2147483757" r:id="rId2"/>
  </p:sldMasterIdLst>
  <p:notesMasterIdLst>
    <p:notesMasterId r:id="rId16"/>
  </p:notesMasterIdLst>
  <p:handoutMasterIdLst>
    <p:handoutMasterId r:id="rId17"/>
  </p:handoutMasterIdLst>
  <p:sldIdLst>
    <p:sldId id="409" r:id="rId3"/>
    <p:sldId id="258" r:id="rId4"/>
    <p:sldId id="259" r:id="rId5"/>
    <p:sldId id="260" r:id="rId6"/>
    <p:sldId id="264" r:id="rId7"/>
    <p:sldId id="257" r:id="rId8"/>
    <p:sldId id="267" r:id="rId9"/>
    <p:sldId id="261" r:id="rId10"/>
    <p:sldId id="263" r:id="rId11"/>
    <p:sldId id="406" r:id="rId12"/>
    <p:sldId id="276" r:id="rId13"/>
    <p:sldId id="281" r:id="rId14"/>
    <p:sldId id="411" r:id="rId15"/>
  </p:sldIdLst>
  <p:sldSz cx="12192000" cy="6858000"/>
  <p:notesSz cx="6858000" cy="9144000"/>
  <p:embeddedFontLst>
    <p:embeddedFont>
      <p:font typeface="Alef" panose="00000500000000000000" pitchFamily="2" charset="-79"/>
      <p:regular r:id="rId18"/>
    </p:embeddedFont>
    <p:embeddedFont>
      <p:font typeface="Assistant" panose="00000500000000000000" pitchFamily="2" charset="-79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Hebrew" panose="00000500000000000000" pitchFamily="2" charset="-79"/>
      <p:regular r:id="rId25"/>
      <p:bold r:id="rId26"/>
      <p:italic r:id="rId27"/>
      <p:boldItalic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400"/>
    <a:srgbClr val="FFD469"/>
    <a:srgbClr val="FFCC47"/>
    <a:srgbClr val="EEAA00"/>
    <a:srgbClr val="FF4F63"/>
    <a:srgbClr val="22A454"/>
    <a:srgbClr val="71B8BE"/>
    <a:srgbClr val="2B7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2" autoAdjust="0"/>
    <p:restoredTop sz="94660"/>
  </p:normalViewPr>
  <p:slideViewPr>
    <p:cSldViewPr snapToGrid="0">
      <p:cViewPr>
        <p:scale>
          <a:sx n="66" d="100"/>
          <a:sy n="66" d="100"/>
        </p:scale>
        <p:origin x="1530" y="81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CF908-950E-4518-93E2-2978B3DC529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1B4BB41-653F-43A8-93F3-5CD7521B8931}">
      <dgm:prSet phldrT="[טקסט]" custT="1"/>
      <dgm:spPr>
        <a:solidFill>
          <a:srgbClr val="EEAA00"/>
        </a:solidFill>
      </dgm:spPr>
      <dgm:t>
        <a:bodyPr/>
        <a:lstStyle/>
        <a:p>
          <a:pPr rtl="1"/>
          <a:r>
            <a:rPr lang="he-IL" sz="18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ויסות חיצוני</a:t>
          </a:r>
        </a:p>
      </dgm:t>
    </dgm:pt>
    <dgm:pt modelId="{6E07DBA7-7443-4186-AFD6-ABA85053D751}" type="parTrans" cxnId="{925CAE29-93CB-4525-81AD-2D29D5C50313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67AA05E4-E296-405C-9072-B9974DC7BB50}" type="sibTrans" cxnId="{925CAE29-93CB-4525-81AD-2D29D5C50313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62931A3B-ADE5-43D4-85FF-80A445DB4B6A}">
      <dgm:prSet phldrT="[טקסט]" custT="1"/>
      <dgm:spPr>
        <a:solidFill>
          <a:srgbClr val="FFD469"/>
        </a:solidFill>
      </dgm:spPr>
      <dgm:t>
        <a:bodyPr/>
        <a:lstStyle/>
        <a:p>
          <a:pPr rtl="1"/>
          <a:r>
            <a:rPr lang="he-IL" sz="18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מוטיבציית ריצוי</a:t>
          </a:r>
        </a:p>
      </dgm:t>
    </dgm:pt>
    <dgm:pt modelId="{0899AFE7-1CE5-4262-8469-04CB33E40ABB}" type="parTrans" cxnId="{A1AF83E1-554B-4A9B-ADFE-0706A07F2D6B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5BEDE819-4AEA-4843-9FA4-DF3DE36A0F66}" type="sibTrans" cxnId="{A1AF83E1-554B-4A9B-ADFE-0706A07F2D6B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BF28D19-3AEF-4D57-8477-2CD6AEB75426}">
      <dgm:prSet phldrT="[טקסט]" custT="1"/>
      <dgm:spPr>
        <a:solidFill>
          <a:srgbClr val="FFCC47"/>
        </a:solidFill>
      </dgm:spPr>
      <dgm:t>
        <a:bodyPr/>
        <a:lstStyle/>
        <a:p>
          <a:pPr rtl="1"/>
          <a:r>
            <a:rPr lang="he-IL" sz="18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מוטיבציית הזדהות</a:t>
          </a:r>
        </a:p>
      </dgm:t>
    </dgm:pt>
    <dgm:pt modelId="{13C80580-5A0D-4781-8750-3593A858010C}" type="parTrans" cxnId="{CAD53C45-1B17-4232-AEC6-5F1AB3F59684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1E200791-D415-493D-BC4C-D1EC838779FE}" type="sibTrans" cxnId="{CAD53C45-1B17-4232-AEC6-5F1AB3F59684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54AABD8F-2352-4B8B-9E36-3E544D688D63}">
      <dgm:prSet phldrT="[טקסט]" custT="1"/>
      <dgm:spPr>
        <a:solidFill>
          <a:srgbClr val="E6A400"/>
        </a:solidFill>
      </dgm:spPr>
      <dgm:t>
        <a:bodyPr/>
        <a:lstStyle/>
        <a:p>
          <a:pPr rtl="1"/>
          <a:r>
            <a:rPr lang="he-IL" sz="18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מוטיבציה אינטגרטיבית</a:t>
          </a:r>
        </a:p>
      </dgm:t>
    </dgm:pt>
    <dgm:pt modelId="{3A583110-6A2F-4BC7-B9FE-CC595BB2FB75}" type="parTrans" cxnId="{95153F88-0F49-4F61-BE28-274F5B2F8DB8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2F8124F-10D9-4AB2-AC33-49FE6B64DE85}" type="sibTrans" cxnId="{95153F88-0F49-4F61-BE28-274F5B2F8DB8}">
      <dgm:prSet/>
      <dgm:spPr/>
      <dgm:t>
        <a:bodyPr/>
        <a:lstStyle/>
        <a:p>
          <a:pPr rtl="1"/>
          <a:endParaRPr lang="he-IL" sz="1800">
            <a:solidFill>
              <a:schemeClr val="tx1"/>
            </a:solidFill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C8DFC5E0-2B45-4F5A-903D-1F53D6EDA609}" type="pres">
      <dgm:prSet presAssocID="{64DCF908-950E-4518-93E2-2978B3DC5297}" presName="Name0" presStyleCnt="0">
        <dgm:presLayoutVars>
          <dgm:dir val="rev"/>
          <dgm:animLvl val="lvl"/>
          <dgm:resizeHandles val="exact"/>
        </dgm:presLayoutVars>
      </dgm:prSet>
      <dgm:spPr/>
    </dgm:pt>
    <dgm:pt modelId="{9EF4B6B0-EDBD-4ABC-9F3A-5BC061B395AF}" type="pres">
      <dgm:prSet presAssocID="{01B4BB41-653F-43A8-93F3-5CD7521B893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AA1EC7C-E806-4A76-9643-77A052D10515}" type="pres">
      <dgm:prSet presAssocID="{67AA05E4-E296-405C-9072-B9974DC7BB50}" presName="parTxOnlySpace" presStyleCnt="0"/>
      <dgm:spPr/>
    </dgm:pt>
    <dgm:pt modelId="{DDDA8AD4-5D35-4054-A57C-F614BCBCDA05}" type="pres">
      <dgm:prSet presAssocID="{62931A3B-ADE5-43D4-85FF-80A445DB4B6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2732BF2-BA37-4A33-9BDF-D7A20C92F1BC}" type="pres">
      <dgm:prSet presAssocID="{5BEDE819-4AEA-4843-9FA4-DF3DE36A0F66}" presName="parTxOnlySpace" presStyleCnt="0"/>
      <dgm:spPr/>
    </dgm:pt>
    <dgm:pt modelId="{B1B8C57E-9D6A-4335-A2F5-BFC7BE389FA9}" type="pres">
      <dgm:prSet presAssocID="{ABF28D19-3AEF-4D57-8477-2CD6AEB7542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5566C5-BA34-403E-A319-24D4F1BE0EC8}" type="pres">
      <dgm:prSet presAssocID="{1E200791-D415-493D-BC4C-D1EC838779FE}" presName="parTxOnlySpace" presStyleCnt="0"/>
      <dgm:spPr/>
    </dgm:pt>
    <dgm:pt modelId="{D10F6F36-2FF6-4C27-97F1-B9BA1E03D1E4}" type="pres">
      <dgm:prSet presAssocID="{54AABD8F-2352-4B8B-9E36-3E544D688D6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AC19315-3C89-42AE-9800-A4B0CD921B3D}" type="presOf" srcId="{62931A3B-ADE5-43D4-85FF-80A445DB4B6A}" destId="{DDDA8AD4-5D35-4054-A57C-F614BCBCDA05}" srcOrd="0" destOrd="0" presId="urn:microsoft.com/office/officeart/2005/8/layout/chevron1"/>
    <dgm:cxn modelId="{FE993016-7D77-47C2-9A05-43B7BC943DEF}" type="presOf" srcId="{54AABD8F-2352-4B8B-9E36-3E544D688D63}" destId="{D10F6F36-2FF6-4C27-97F1-B9BA1E03D1E4}" srcOrd="0" destOrd="0" presId="urn:microsoft.com/office/officeart/2005/8/layout/chevron1"/>
    <dgm:cxn modelId="{925CAE29-93CB-4525-81AD-2D29D5C50313}" srcId="{64DCF908-950E-4518-93E2-2978B3DC5297}" destId="{01B4BB41-653F-43A8-93F3-5CD7521B8931}" srcOrd="0" destOrd="0" parTransId="{6E07DBA7-7443-4186-AFD6-ABA85053D751}" sibTransId="{67AA05E4-E296-405C-9072-B9974DC7BB50}"/>
    <dgm:cxn modelId="{CAD53C45-1B17-4232-AEC6-5F1AB3F59684}" srcId="{64DCF908-950E-4518-93E2-2978B3DC5297}" destId="{ABF28D19-3AEF-4D57-8477-2CD6AEB75426}" srcOrd="2" destOrd="0" parTransId="{13C80580-5A0D-4781-8750-3593A858010C}" sibTransId="{1E200791-D415-493D-BC4C-D1EC838779FE}"/>
    <dgm:cxn modelId="{6F310C6B-38B9-46F0-9DE1-0E482255B92E}" type="presOf" srcId="{64DCF908-950E-4518-93E2-2978B3DC5297}" destId="{C8DFC5E0-2B45-4F5A-903D-1F53D6EDA609}" srcOrd="0" destOrd="0" presId="urn:microsoft.com/office/officeart/2005/8/layout/chevron1"/>
    <dgm:cxn modelId="{FEFCEC6C-F9F4-43FF-9B18-9C4629FA0EC2}" type="presOf" srcId="{ABF28D19-3AEF-4D57-8477-2CD6AEB75426}" destId="{B1B8C57E-9D6A-4335-A2F5-BFC7BE389FA9}" srcOrd="0" destOrd="0" presId="urn:microsoft.com/office/officeart/2005/8/layout/chevron1"/>
    <dgm:cxn modelId="{95153F88-0F49-4F61-BE28-274F5B2F8DB8}" srcId="{64DCF908-950E-4518-93E2-2978B3DC5297}" destId="{54AABD8F-2352-4B8B-9E36-3E544D688D63}" srcOrd="3" destOrd="0" parTransId="{3A583110-6A2F-4BC7-B9FE-CC595BB2FB75}" sibTransId="{72F8124F-10D9-4AB2-AC33-49FE6B64DE85}"/>
    <dgm:cxn modelId="{37BA74A4-FB59-4AC4-9C60-D3AFDD5C1F94}" type="presOf" srcId="{01B4BB41-653F-43A8-93F3-5CD7521B8931}" destId="{9EF4B6B0-EDBD-4ABC-9F3A-5BC061B395AF}" srcOrd="0" destOrd="0" presId="urn:microsoft.com/office/officeart/2005/8/layout/chevron1"/>
    <dgm:cxn modelId="{A1AF83E1-554B-4A9B-ADFE-0706A07F2D6B}" srcId="{64DCF908-950E-4518-93E2-2978B3DC5297}" destId="{62931A3B-ADE5-43D4-85FF-80A445DB4B6A}" srcOrd="1" destOrd="0" parTransId="{0899AFE7-1CE5-4262-8469-04CB33E40ABB}" sibTransId="{5BEDE819-4AEA-4843-9FA4-DF3DE36A0F66}"/>
    <dgm:cxn modelId="{76BB194F-B58E-4993-A02D-ED3AEAB783B4}" type="presParOf" srcId="{C8DFC5E0-2B45-4F5A-903D-1F53D6EDA609}" destId="{9EF4B6B0-EDBD-4ABC-9F3A-5BC061B395AF}" srcOrd="0" destOrd="0" presId="urn:microsoft.com/office/officeart/2005/8/layout/chevron1"/>
    <dgm:cxn modelId="{9055DAC9-DFAA-448B-8D8D-932888FE1A02}" type="presParOf" srcId="{C8DFC5E0-2B45-4F5A-903D-1F53D6EDA609}" destId="{6AA1EC7C-E806-4A76-9643-77A052D10515}" srcOrd="1" destOrd="0" presId="urn:microsoft.com/office/officeart/2005/8/layout/chevron1"/>
    <dgm:cxn modelId="{6EB0B8B7-A621-4DF4-8BF0-FDF019F4CABE}" type="presParOf" srcId="{C8DFC5E0-2B45-4F5A-903D-1F53D6EDA609}" destId="{DDDA8AD4-5D35-4054-A57C-F614BCBCDA05}" srcOrd="2" destOrd="0" presId="urn:microsoft.com/office/officeart/2005/8/layout/chevron1"/>
    <dgm:cxn modelId="{839B1FA6-1403-42C6-964C-E2657FEB6E57}" type="presParOf" srcId="{C8DFC5E0-2B45-4F5A-903D-1F53D6EDA609}" destId="{72732BF2-BA37-4A33-9BDF-D7A20C92F1BC}" srcOrd="3" destOrd="0" presId="urn:microsoft.com/office/officeart/2005/8/layout/chevron1"/>
    <dgm:cxn modelId="{E60CA262-948D-478E-AA3E-551E2AEBC207}" type="presParOf" srcId="{C8DFC5E0-2B45-4F5A-903D-1F53D6EDA609}" destId="{B1B8C57E-9D6A-4335-A2F5-BFC7BE389FA9}" srcOrd="4" destOrd="0" presId="urn:microsoft.com/office/officeart/2005/8/layout/chevron1"/>
    <dgm:cxn modelId="{B17F0A18-432B-43A6-B02C-F284D491124C}" type="presParOf" srcId="{C8DFC5E0-2B45-4F5A-903D-1F53D6EDA609}" destId="{705566C5-BA34-403E-A319-24D4F1BE0EC8}" srcOrd="5" destOrd="0" presId="urn:microsoft.com/office/officeart/2005/8/layout/chevron1"/>
    <dgm:cxn modelId="{8DAA33BB-2D1D-4966-ACBB-C8145FD96AC2}" type="presParOf" srcId="{C8DFC5E0-2B45-4F5A-903D-1F53D6EDA609}" destId="{D10F6F36-2FF6-4C27-97F1-B9BA1E03D1E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4B6B0-EDBD-4ABC-9F3A-5BC061B395AF}">
      <dsp:nvSpPr>
        <dsp:cNvPr id="0" name=""/>
        <dsp:cNvSpPr/>
      </dsp:nvSpPr>
      <dsp:spPr>
        <a:xfrm rot="10800000">
          <a:off x="7078353" y="2211802"/>
          <a:ext cx="2619945" cy="1047978"/>
        </a:xfrm>
        <a:prstGeom prst="chevron">
          <a:avLst/>
        </a:prstGeom>
        <a:solidFill>
          <a:srgbClr val="EEAA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ויסות חיצוני</a:t>
          </a:r>
        </a:p>
      </dsp:txBody>
      <dsp:txXfrm rot="10800000">
        <a:off x="7602342" y="2211802"/>
        <a:ext cx="1571967" cy="1047978"/>
      </dsp:txXfrm>
    </dsp:sp>
    <dsp:sp modelId="{DDDA8AD4-5D35-4054-A57C-F614BCBCDA05}">
      <dsp:nvSpPr>
        <dsp:cNvPr id="0" name=""/>
        <dsp:cNvSpPr/>
      </dsp:nvSpPr>
      <dsp:spPr>
        <a:xfrm rot="10800000">
          <a:off x="4720402" y="2211802"/>
          <a:ext cx="2619945" cy="1047978"/>
        </a:xfrm>
        <a:prstGeom prst="chevron">
          <a:avLst/>
        </a:prstGeom>
        <a:solidFill>
          <a:srgbClr val="FFD46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מוטיבציית ריצוי</a:t>
          </a:r>
        </a:p>
      </dsp:txBody>
      <dsp:txXfrm rot="10800000">
        <a:off x="5244391" y="2211802"/>
        <a:ext cx="1571967" cy="1047978"/>
      </dsp:txXfrm>
    </dsp:sp>
    <dsp:sp modelId="{B1B8C57E-9D6A-4335-A2F5-BFC7BE389FA9}">
      <dsp:nvSpPr>
        <dsp:cNvPr id="0" name=""/>
        <dsp:cNvSpPr/>
      </dsp:nvSpPr>
      <dsp:spPr>
        <a:xfrm rot="10800000">
          <a:off x="2362451" y="2211802"/>
          <a:ext cx="2619945" cy="1047978"/>
        </a:xfrm>
        <a:prstGeom prst="chevron">
          <a:avLst/>
        </a:prstGeom>
        <a:solidFill>
          <a:srgbClr val="FFCC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מוטיבציית הזדהות</a:t>
          </a:r>
        </a:p>
      </dsp:txBody>
      <dsp:txXfrm rot="10800000">
        <a:off x="2886440" y="2211802"/>
        <a:ext cx="1571967" cy="1047978"/>
      </dsp:txXfrm>
    </dsp:sp>
    <dsp:sp modelId="{D10F6F36-2FF6-4C27-97F1-B9BA1E03D1E4}">
      <dsp:nvSpPr>
        <dsp:cNvPr id="0" name=""/>
        <dsp:cNvSpPr/>
      </dsp:nvSpPr>
      <dsp:spPr>
        <a:xfrm rot="10800000">
          <a:off x="4500" y="2211802"/>
          <a:ext cx="2619945" cy="1047978"/>
        </a:xfrm>
        <a:prstGeom prst="chevron">
          <a:avLst/>
        </a:prstGeom>
        <a:solidFill>
          <a:srgbClr val="E6A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24003" rIns="72009" bIns="24003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rPr>
            <a:t>מוטיבציה אינטגרטיבית</a:t>
          </a:r>
        </a:p>
      </dsp:txBody>
      <dsp:txXfrm rot="10800000">
        <a:off x="528489" y="2211802"/>
        <a:ext cx="1571967" cy="1047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C44F8E91-CB1E-4AAE-BD38-CA6CCA90F03D}" type="datetimeFigureOut">
              <a:rPr lang="he-IL" smtClean="0"/>
              <a:pPr/>
              <a:t>י"א/ניסן/תשפ"ג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E60A9B84-0DEF-4808-B923-D02BC8F4E1C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745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מקור המושג "מוטיבציה" </a:t>
            </a:r>
          </a:p>
          <a:p>
            <a:pPr algn="r" rtl="1"/>
            <a:r>
              <a:rPr lang="he-IL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מהמילה הלטינית </a:t>
            </a:r>
            <a:r>
              <a:rPr lang="en-US" sz="1200" b="1" dirty="0">
                <a:solidFill>
                  <a:srgbClr val="FFC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movere</a:t>
            </a:r>
            <a:r>
              <a:rPr lang="he-IL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</a:t>
            </a:r>
          </a:p>
          <a:p>
            <a:pPr algn="r" rtl="1"/>
            <a:r>
              <a:rPr lang="he-IL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שפירושה </a:t>
            </a:r>
            <a:r>
              <a:rPr lang="he-IL" sz="1200" b="1" dirty="0">
                <a:solidFill>
                  <a:srgbClr val="FFC000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לזוז.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A9B84-0DEF-4808-B923-D02BC8F4E1C6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243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>
                <a:latin typeface="Assistant" panose="00000500000000000000" pitchFamily="2" charset="-79"/>
                <a:cs typeface="Assistant" panose="00000500000000000000" pitchFamily="2" charset="-79"/>
              </a:rPr>
              <a:t>אנו מייחסים מוטיבציה להתנהגות הכוללת בחירה בין אלטרנטיבות של מטרות ואמצעים.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A9B84-0DEF-4808-B923-D02BC8F4E1C6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1286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he-IL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סיפוק הצרכים הבאים יביא את האדם ל</a:t>
            </a:r>
            <a:r>
              <a:rPr lang="he-IL" sz="12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מעורבות</a:t>
            </a:r>
            <a:r>
              <a:rPr lang="he-IL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 עמוקה</a:t>
            </a:r>
          </a:p>
          <a:p>
            <a:pPr algn="ctr" rtl="1"/>
            <a:r>
              <a:rPr lang="he-IL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ואיכותית בפעילות= </a:t>
            </a:r>
            <a:r>
              <a:rPr lang="en-US" sz="1200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flow</a:t>
            </a:r>
            <a:endParaRPr lang="he-IL" sz="12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A9B84-0DEF-4808-B923-D02BC8F4E1C6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911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198EB1B5-4BB1-432A-8263-A531F3311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5"/>
          <a:stretch/>
        </p:blipFill>
        <p:spPr>
          <a:xfrm>
            <a:off x="2" y="6016962"/>
            <a:ext cx="12191998" cy="8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6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3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03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16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5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5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1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9A0B80F0-3A34-4ABE-B81D-9EA116BEAF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5"/>
          <a:stretch/>
        </p:blipFill>
        <p:spPr>
          <a:xfrm>
            <a:off x="2" y="6016962"/>
            <a:ext cx="12191998" cy="8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A85410F-72BC-473B-8BF9-850C8BFB6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5"/>
          <a:stretch/>
        </p:blipFill>
        <p:spPr>
          <a:xfrm>
            <a:off x="2" y="6016962"/>
            <a:ext cx="12191998" cy="8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3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9807" y="3126459"/>
            <a:ext cx="1826193" cy="2886495"/>
            <a:chOff x="0" y="0"/>
            <a:chExt cx="2955942" cy="46721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55942" cy="4672185"/>
            </a:xfrm>
            <a:custGeom>
              <a:avLst/>
              <a:gdLst/>
              <a:ahLst/>
              <a:cxnLst/>
              <a:rect l="l" t="t" r="r" b="b"/>
              <a:pathLst>
                <a:path w="2955942" h="4672185">
                  <a:moveTo>
                    <a:pt x="2831482" y="4672184"/>
                  </a:moveTo>
                  <a:lnTo>
                    <a:pt x="124460" y="4672184"/>
                  </a:lnTo>
                  <a:cubicBezTo>
                    <a:pt x="55880" y="4672184"/>
                    <a:pt x="0" y="4616304"/>
                    <a:pt x="0" y="45477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31482" y="0"/>
                  </a:lnTo>
                  <a:cubicBezTo>
                    <a:pt x="2900062" y="0"/>
                    <a:pt x="2955942" y="55880"/>
                    <a:pt x="2955942" y="124460"/>
                  </a:cubicBezTo>
                  <a:lnTo>
                    <a:pt x="2955942" y="4547724"/>
                  </a:lnTo>
                  <a:cubicBezTo>
                    <a:pt x="2955942" y="4616305"/>
                    <a:pt x="2900062" y="4672185"/>
                    <a:pt x="2831482" y="4672185"/>
                  </a:cubicBezTo>
                  <a:close/>
                </a:path>
              </a:pathLst>
            </a:custGeom>
            <a:solidFill>
              <a:srgbClr val="FF4F6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74720" y="3126459"/>
            <a:ext cx="2562579" cy="1326853"/>
            <a:chOff x="0" y="0"/>
            <a:chExt cx="4147881" cy="21476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47881" cy="2147692"/>
            </a:xfrm>
            <a:custGeom>
              <a:avLst/>
              <a:gdLst/>
              <a:ahLst/>
              <a:cxnLst/>
              <a:rect l="l" t="t" r="r" b="b"/>
              <a:pathLst>
                <a:path w="4147881" h="2147692">
                  <a:moveTo>
                    <a:pt x="4023421" y="2147692"/>
                  </a:moveTo>
                  <a:lnTo>
                    <a:pt x="124460" y="2147692"/>
                  </a:lnTo>
                  <a:cubicBezTo>
                    <a:pt x="55880" y="2147692"/>
                    <a:pt x="0" y="2091812"/>
                    <a:pt x="0" y="20232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23421" y="0"/>
                  </a:lnTo>
                  <a:cubicBezTo>
                    <a:pt x="4092001" y="0"/>
                    <a:pt x="4147881" y="55880"/>
                    <a:pt x="4147881" y="124460"/>
                  </a:cubicBezTo>
                  <a:lnTo>
                    <a:pt x="4147881" y="2023232"/>
                  </a:lnTo>
                  <a:cubicBezTo>
                    <a:pt x="4147881" y="2091812"/>
                    <a:pt x="4092001" y="2147692"/>
                    <a:pt x="4023421" y="2147692"/>
                  </a:cubicBezTo>
                  <a:close/>
                </a:path>
              </a:pathLst>
            </a:custGeom>
            <a:solidFill>
              <a:srgbClr val="FFCC4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74720" y="4704821"/>
            <a:ext cx="2562579" cy="1326853"/>
            <a:chOff x="0" y="0"/>
            <a:chExt cx="4147881" cy="21476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47881" cy="2147692"/>
            </a:xfrm>
            <a:custGeom>
              <a:avLst/>
              <a:gdLst/>
              <a:ahLst/>
              <a:cxnLst/>
              <a:rect l="l" t="t" r="r" b="b"/>
              <a:pathLst>
                <a:path w="4147881" h="2147692">
                  <a:moveTo>
                    <a:pt x="4023421" y="2147692"/>
                  </a:moveTo>
                  <a:lnTo>
                    <a:pt x="124460" y="2147692"/>
                  </a:lnTo>
                  <a:cubicBezTo>
                    <a:pt x="55880" y="2147692"/>
                    <a:pt x="0" y="2091812"/>
                    <a:pt x="0" y="20232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23421" y="0"/>
                  </a:lnTo>
                  <a:cubicBezTo>
                    <a:pt x="4092001" y="0"/>
                    <a:pt x="4147881" y="55880"/>
                    <a:pt x="4147881" y="124460"/>
                  </a:cubicBezTo>
                  <a:lnTo>
                    <a:pt x="4147881" y="2023232"/>
                  </a:lnTo>
                  <a:cubicBezTo>
                    <a:pt x="4147881" y="2091812"/>
                    <a:pt x="4092001" y="2147692"/>
                    <a:pt x="4023421" y="2147692"/>
                  </a:cubicBezTo>
                  <a:close/>
                </a:path>
              </a:pathLst>
            </a:custGeom>
            <a:solidFill>
              <a:srgbClr val="FF883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77014"/>
          <a:stretch>
            <a:fillRect/>
          </a:stretch>
        </p:blipFill>
        <p:spPr>
          <a:xfrm>
            <a:off x="1332370" y="4580267"/>
            <a:ext cx="2847279" cy="145140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426"/>
          <a:stretch>
            <a:fillRect/>
          </a:stretch>
        </p:blipFill>
        <p:spPr>
          <a:xfrm>
            <a:off x="4257107" y="3396038"/>
            <a:ext cx="1838893" cy="261691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463619" y="545274"/>
            <a:ext cx="2094944" cy="2309217"/>
            <a:chOff x="0" y="0"/>
            <a:chExt cx="3390951" cy="37377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90951" cy="3737782"/>
            </a:xfrm>
            <a:custGeom>
              <a:avLst/>
              <a:gdLst/>
              <a:ahLst/>
              <a:cxnLst/>
              <a:rect l="l" t="t" r="r" b="b"/>
              <a:pathLst>
                <a:path w="3390951" h="3737782">
                  <a:moveTo>
                    <a:pt x="3266491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66491" y="0"/>
                  </a:lnTo>
                  <a:cubicBezTo>
                    <a:pt x="3335071" y="0"/>
                    <a:pt x="3390951" y="55880"/>
                    <a:pt x="3390951" y="124460"/>
                  </a:cubicBezTo>
                  <a:lnTo>
                    <a:pt x="3390951" y="3613322"/>
                  </a:lnTo>
                  <a:cubicBezTo>
                    <a:pt x="3390951" y="3681902"/>
                    <a:pt x="3335071" y="3737782"/>
                    <a:pt x="3266491" y="3737782"/>
                  </a:cubicBezTo>
                  <a:close/>
                </a:path>
              </a:pathLst>
            </a:custGeom>
            <a:solidFill>
              <a:srgbClr val="2B74D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785360" y="545274"/>
            <a:ext cx="2310640" cy="2309217"/>
            <a:chOff x="0" y="0"/>
            <a:chExt cx="3740084" cy="37377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22A454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16" b="56154"/>
          <a:stretch>
            <a:fillRect/>
          </a:stretch>
        </p:blipFill>
        <p:spPr>
          <a:xfrm>
            <a:off x="3694868" y="672292"/>
            <a:ext cx="2202391" cy="2188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293" b="61820"/>
          <a:stretch>
            <a:fillRect/>
          </a:stretch>
        </p:blipFill>
        <p:spPr>
          <a:xfrm>
            <a:off x="1701413" y="719350"/>
            <a:ext cx="1619356" cy="21351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65912"/>
          <a:stretch>
            <a:fillRect/>
          </a:stretch>
        </p:blipFill>
        <p:spPr>
          <a:xfrm>
            <a:off x="1808870" y="2860484"/>
            <a:ext cx="2132485" cy="159282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6411752" y="2585132"/>
            <a:ext cx="54102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he-IL" sz="64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מוטיבציה בחינוך</a:t>
            </a:r>
            <a:endParaRPr lang="en-US" sz="6400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DD2E2DA-EA11-4924-A63A-FC292A52B2A0}"/>
              </a:ext>
            </a:extLst>
          </p:cNvPr>
          <p:cNvSpPr txBox="1"/>
          <p:nvPr/>
        </p:nvSpPr>
        <p:spPr>
          <a:xfrm>
            <a:off x="5584875" y="1059159"/>
            <a:ext cx="63440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he-IL" altLang="ko-KR" sz="3200" dirty="0">
                <a:latin typeface="Assistant" panose="00000500000000000000" pitchFamily="2" charset="-79"/>
                <a:cs typeface="Assistant" panose="00000500000000000000" pitchFamily="2" charset="-79"/>
              </a:rPr>
              <a:t>סוגי מוטיבציה</a:t>
            </a:r>
            <a:endParaRPr lang="ko-KR" altLang="en-US" sz="32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389E76C7-A1D5-46A6-B440-E35E555828D6}"/>
              </a:ext>
            </a:extLst>
          </p:cNvPr>
          <p:cNvGrpSpPr/>
          <p:nvPr/>
        </p:nvGrpSpPr>
        <p:grpSpPr>
          <a:xfrm>
            <a:off x="250256" y="2319542"/>
            <a:ext cx="9779268" cy="2654598"/>
            <a:chOff x="519764" y="1738575"/>
            <a:chExt cx="11022478" cy="2918078"/>
          </a:xfrm>
        </p:grpSpPr>
        <p:grpSp>
          <p:nvGrpSpPr>
            <p:cNvPr id="9" name="Group 19">
              <a:extLst>
                <a:ext uri="{FF2B5EF4-FFF2-40B4-BE49-F238E27FC236}">
                  <a16:creationId xmlns:a16="http://schemas.microsoft.com/office/drawing/2014/main" id="{B27F3739-BD48-45D8-B1DA-52996EA22F2B}"/>
                </a:ext>
              </a:extLst>
            </p:cNvPr>
            <p:cNvGrpSpPr/>
            <p:nvPr/>
          </p:nvGrpSpPr>
          <p:grpSpPr>
            <a:xfrm rot="10800000">
              <a:off x="649758" y="1738575"/>
              <a:ext cx="10892484" cy="2918078"/>
              <a:chOff x="2778189" y="3145971"/>
              <a:chExt cx="6861236" cy="489857"/>
            </a:xfrm>
          </p:grpSpPr>
          <p:sp>
            <p:nvSpPr>
              <p:cNvPr id="10" name="Arrow: Chevron 3">
                <a:extLst>
                  <a:ext uri="{FF2B5EF4-FFF2-40B4-BE49-F238E27FC236}">
                    <a16:creationId xmlns:a16="http://schemas.microsoft.com/office/drawing/2014/main" id="{869B36C2-9E59-4F81-971F-4AAF182F8D2D}"/>
                  </a:ext>
                </a:extLst>
              </p:cNvPr>
              <p:cNvSpPr/>
              <p:nvPr/>
            </p:nvSpPr>
            <p:spPr>
              <a:xfrm>
                <a:off x="2778189" y="3145971"/>
                <a:ext cx="2779093" cy="489857"/>
              </a:xfrm>
              <a:prstGeom prst="chevron">
                <a:avLst/>
              </a:prstGeom>
              <a:solidFill>
                <a:srgbClr val="22A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endParaRPr>
              </a:p>
            </p:txBody>
          </p:sp>
          <p:sp>
            <p:nvSpPr>
              <p:cNvPr id="11" name="Arrow: Chevron 4">
                <a:extLst>
                  <a:ext uri="{FF2B5EF4-FFF2-40B4-BE49-F238E27FC236}">
                    <a16:creationId xmlns:a16="http://schemas.microsoft.com/office/drawing/2014/main" id="{E8A57C6C-5BF7-46E1-8BF6-7FD633949333}"/>
                  </a:ext>
                </a:extLst>
              </p:cNvPr>
              <p:cNvSpPr/>
              <p:nvPr/>
            </p:nvSpPr>
            <p:spPr>
              <a:xfrm>
                <a:off x="4819261" y="3145971"/>
                <a:ext cx="2779094" cy="489857"/>
              </a:xfrm>
              <a:prstGeom prst="chevron">
                <a:avLst/>
              </a:prstGeom>
              <a:solidFill>
                <a:srgbClr val="FFCC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endParaRPr>
              </a:p>
            </p:txBody>
          </p:sp>
          <p:sp>
            <p:nvSpPr>
              <p:cNvPr id="12" name="Arrow: Chevron 5">
                <a:extLst>
                  <a:ext uri="{FF2B5EF4-FFF2-40B4-BE49-F238E27FC236}">
                    <a16:creationId xmlns:a16="http://schemas.microsoft.com/office/drawing/2014/main" id="{E32EE131-2F0D-4FCE-B7A9-362C3CD5EC7F}"/>
                  </a:ext>
                </a:extLst>
              </p:cNvPr>
              <p:cNvSpPr/>
              <p:nvPr/>
            </p:nvSpPr>
            <p:spPr>
              <a:xfrm>
                <a:off x="6860331" y="3145971"/>
                <a:ext cx="2779094" cy="489857"/>
              </a:xfrm>
              <a:prstGeom prst="chevron">
                <a:avLst/>
              </a:prstGeom>
              <a:solidFill>
                <a:srgbClr val="FF4F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endParaRPr>
              </a:p>
            </p:txBody>
          </p:sp>
        </p:grpSp>
        <p:sp>
          <p:nvSpPr>
            <p:cNvPr id="14" name="מציין מיקום תוכן 3">
              <a:extLst>
                <a:ext uri="{FF2B5EF4-FFF2-40B4-BE49-F238E27FC236}">
                  <a16:creationId xmlns:a16="http://schemas.microsoft.com/office/drawing/2014/main" id="{EC339546-1D91-455D-8FE5-148BD4FF74A9}"/>
                </a:ext>
              </a:extLst>
            </p:cNvPr>
            <p:cNvSpPr txBox="1">
              <a:spLocks/>
            </p:cNvSpPr>
            <p:nvPr/>
          </p:nvSpPr>
          <p:spPr>
            <a:xfrm>
              <a:off x="7830689" y="2997346"/>
              <a:ext cx="2317470" cy="944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5720" tIns="45720" rIns="45720" bIns="45720" rtlCol="0">
              <a:noAutofit/>
            </a:bodyPr>
            <a:lstStyle>
              <a:lvl1pPr marL="91440" indent="-9144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e-IL" sz="2400" dirty="0">
                  <a:solidFill>
                    <a:schemeClr val="bg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חוסר מוטיבציה</a:t>
              </a:r>
            </a:p>
          </p:txBody>
        </p:sp>
        <p:sp>
          <p:nvSpPr>
            <p:cNvPr id="15" name="מציין מיקום תוכן 3">
              <a:extLst>
                <a:ext uri="{FF2B5EF4-FFF2-40B4-BE49-F238E27FC236}">
                  <a16:creationId xmlns:a16="http://schemas.microsoft.com/office/drawing/2014/main" id="{E50E6B87-6498-46D4-A08C-DD778FF12B16}"/>
                </a:ext>
              </a:extLst>
            </p:cNvPr>
            <p:cNvSpPr txBox="1">
              <a:spLocks/>
            </p:cNvSpPr>
            <p:nvPr/>
          </p:nvSpPr>
          <p:spPr>
            <a:xfrm>
              <a:off x="519764" y="2997346"/>
              <a:ext cx="3134925" cy="944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5720" tIns="45720" rIns="45720" bIns="45720" rtlCol="0">
              <a:noAutofit/>
            </a:bodyPr>
            <a:lstStyle>
              <a:lvl1pPr marL="91440" indent="-9144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e-IL" sz="2400" dirty="0">
                  <a:solidFill>
                    <a:schemeClr val="bg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מוטיבציה פנימית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he-IL" sz="2400" b="1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16" name="מציין מיקום תוכן 3">
              <a:extLst>
                <a:ext uri="{FF2B5EF4-FFF2-40B4-BE49-F238E27FC236}">
                  <a16:creationId xmlns:a16="http://schemas.microsoft.com/office/drawing/2014/main" id="{71886960-5D19-4AFA-8B34-1A64B66247C7}"/>
                </a:ext>
              </a:extLst>
            </p:cNvPr>
            <p:cNvSpPr txBox="1">
              <a:spLocks/>
            </p:cNvSpPr>
            <p:nvPr/>
          </p:nvSpPr>
          <p:spPr>
            <a:xfrm>
              <a:off x="3983861" y="2997346"/>
              <a:ext cx="3134925" cy="944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45720" tIns="45720" rIns="45720" bIns="45720" rtlCol="0">
              <a:noAutofit/>
            </a:bodyPr>
            <a:lstStyle>
              <a:lvl1pPr marL="91440" indent="-91440" algn="r" defTabSz="914400" rtl="1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r" defTabSz="914400" rtl="1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he-IL" sz="2400" dirty="0">
                  <a:latin typeface="Assistant" panose="00000500000000000000" pitchFamily="2" charset="-79"/>
                  <a:cs typeface="Assistant" panose="00000500000000000000" pitchFamily="2" charset="-79"/>
                </a:rPr>
                <a:t>מוטיבציה חיצונית</a:t>
              </a:r>
              <a:endParaRPr lang="he-IL" sz="2400" b="1" dirty="0"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92B08A7F-FCCF-46BE-AC04-E985BEA28064}"/>
                </a:ext>
              </a:extLst>
            </p:cNvPr>
            <p:cNvSpPr/>
            <p:nvPr/>
          </p:nvSpPr>
          <p:spPr>
            <a:xfrm>
              <a:off x="1346844" y="3687837"/>
              <a:ext cx="3359242" cy="642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solidFill>
                    <a:schemeClr val="bg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עשיית דבר לשם עצמו</a:t>
              </a:r>
            </a:p>
            <a:p>
              <a:pPr algn="ctr" rtl="1"/>
              <a:r>
                <a:rPr lang="he-IL" sz="1600" dirty="0">
                  <a:solidFill>
                    <a:schemeClr val="bg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(משום שהוא מעניין או מהנה)</a:t>
              </a:r>
              <a:endParaRPr lang="he-IL" sz="32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32435EC3-4D40-4775-9BFA-2A2DCE4CCAD0}"/>
                </a:ext>
              </a:extLst>
            </p:cNvPr>
            <p:cNvSpPr/>
            <p:nvPr/>
          </p:nvSpPr>
          <p:spPr>
            <a:xfrm>
              <a:off x="4936551" y="3687837"/>
              <a:ext cx="2584473" cy="642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עשיית דבר משום שהוא</a:t>
              </a:r>
            </a:p>
            <a:p>
              <a:pPr algn="ctr" rtl="1"/>
              <a:r>
                <a:rPr lang="he-IL" sz="1600" dirty="0">
                  <a:latin typeface="Assistant" panose="00000500000000000000" pitchFamily="2" charset="-79"/>
                  <a:cs typeface="Assistant" panose="00000500000000000000" pitchFamily="2" charset="-79"/>
                </a:rPr>
                <a:t>מוביל לתוצאה מסוימת</a:t>
              </a:r>
            </a:p>
          </p:txBody>
        </p:sp>
      </p:grpSp>
      <p:pic>
        <p:nvPicPr>
          <p:cNvPr id="18" name="Picture 19">
            <a:extLst>
              <a:ext uri="{FF2B5EF4-FFF2-40B4-BE49-F238E27FC236}">
                <a16:creationId xmlns:a16="http://schemas.microsoft.com/office/drawing/2014/main" id="{9CA967FD-3A0E-4E37-B1A4-2C9340EE1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09256" y="2319542"/>
            <a:ext cx="1582744" cy="37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131143FC-14DF-44BB-B8D0-50EA0BC9F0D3}"/>
              </a:ext>
            </a:extLst>
          </p:cNvPr>
          <p:cNvSpPr/>
          <p:nvPr/>
        </p:nvSpPr>
        <p:spPr>
          <a:xfrm rot="10800000">
            <a:off x="8277693" y="201320"/>
            <a:ext cx="3914307" cy="2654598"/>
          </a:xfrm>
          <a:prstGeom prst="chevron">
            <a:avLst/>
          </a:prstGeom>
          <a:solidFill>
            <a:srgbClr val="FFC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מציין מיקום תוכן 3">
            <a:extLst>
              <a:ext uri="{FF2B5EF4-FFF2-40B4-BE49-F238E27FC236}">
                <a16:creationId xmlns:a16="http://schemas.microsoft.com/office/drawing/2014/main" id="{59F1FDE4-92BD-4895-9376-29A3703B3295}"/>
              </a:ext>
            </a:extLst>
          </p:cNvPr>
          <p:cNvSpPr txBox="1">
            <a:spLocks/>
          </p:cNvSpPr>
          <p:nvPr/>
        </p:nvSpPr>
        <p:spPr>
          <a:xfrm>
            <a:off x="8360934" y="1346434"/>
            <a:ext cx="2781341" cy="858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מוטיבציה חיצונית</a:t>
            </a:r>
            <a:endParaRPr lang="he-IL" sz="24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9C521F8E-D367-4887-8B80-C74E7033C098}"/>
              </a:ext>
            </a:extLst>
          </p:cNvPr>
          <p:cNvSpPr/>
          <p:nvPr/>
        </p:nvSpPr>
        <p:spPr>
          <a:xfrm>
            <a:off x="9206172" y="1974579"/>
            <a:ext cx="2292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עשיית דבר משום שהוא</a:t>
            </a:r>
          </a:p>
          <a:p>
            <a:pPr algn="ctr" rtl="1"/>
            <a:r>
              <a:rPr lang="he-IL" sz="1600" dirty="0">
                <a:latin typeface="Assistant" panose="00000500000000000000" pitchFamily="2" charset="-79"/>
                <a:cs typeface="Assistant" panose="00000500000000000000" pitchFamily="2" charset="-79"/>
              </a:rPr>
              <a:t>מוביל לתוצאה מסוימת</a:t>
            </a: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0AB89C6C-F5C3-4DCA-9A8F-9E26E33DA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274977"/>
              </p:ext>
            </p:extLst>
          </p:nvPr>
        </p:nvGraphicFramePr>
        <p:xfrm>
          <a:off x="532046" y="1204146"/>
          <a:ext cx="9702800" cy="54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0">
            <a:extLst>
              <a:ext uri="{FF2B5EF4-FFF2-40B4-BE49-F238E27FC236}">
                <a16:creationId xmlns:a16="http://schemas.microsoft.com/office/drawing/2014/main" id="{6FCBF533-E996-4056-833F-32F307BC6C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2854" y="406419"/>
            <a:ext cx="2879431" cy="368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Chevron 5">
            <a:extLst>
              <a:ext uri="{FF2B5EF4-FFF2-40B4-BE49-F238E27FC236}">
                <a16:creationId xmlns:a16="http://schemas.microsoft.com/office/drawing/2014/main" id="{9DA9E25B-74A2-479D-BAB9-8C05CB9D6C66}"/>
              </a:ext>
            </a:extLst>
          </p:cNvPr>
          <p:cNvSpPr/>
          <p:nvPr/>
        </p:nvSpPr>
        <p:spPr>
          <a:xfrm rot="10800000">
            <a:off x="8271338" y="243092"/>
            <a:ext cx="3914307" cy="2654598"/>
          </a:xfrm>
          <a:prstGeom prst="chevron">
            <a:avLst/>
          </a:prstGeom>
          <a:solidFill>
            <a:srgbClr val="FF4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8BD86FB6-C6DC-48C6-B53E-7DC0A56C0BBF}"/>
              </a:ext>
            </a:extLst>
          </p:cNvPr>
          <p:cNvSpPr txBox="1">
            <a:spLocks/>
          </p:cNvSpPr>
          <p:nvPr/>
        </p:nvSpPr>
        <p:spPr>
          <a:xfrm>
            <a:off x="8156006" y="1388206"/>
            <a:ext cx="2781341" cy="858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r" defTabSz="914400" rtl="1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r" defTabSz="914400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he-IL" sz="24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מוטיבציה פנימית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he-IL" sz="2400" b="1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9143914-9B9D-4C17-9B87-DD7D909AF74E}"/>
              </a:ext>
            </a:extLst>
          </p:cNvPr>
          <p:cNvSpPr/>
          <p:nvPr/>
        </p:nvSpPr>
        <p:spPr>
          <a:xfrm>
            <a:off x="8889801" y="2016351"/>
            <a:ext cx="2980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עשיית דבר לשם עצמו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(משום שהוא מעניין או מהנה)</a:t>
            </a:r>
            <a:endParaRPr lang="he-IL" sz="3200" dirty="0">
              <a:solidFill>
                <a:schemeClr val="bg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7" name="Group 19">
            <a:extLst>
              <a:ext uri="{FF2B5EF4-FFF2-40B4-BE49-F238E27FC236}">
                <a16:creationId xmlns:a16="http://schemas.microsoft.com/office/drawing/2014/main" id="{68A431E5-2C1A-43FD-A562-A59E6E38D2D3}"/>
              </a:ext>
            </a:extLst>
          </p:cNvPr>
          <p:cNvGrpSpPr/>
          <p:nvPr/>
        </p:nvGrpSpPr>
        <p:grpSpPr>
          <a:xfrm>
            <a:off x="706611" y="3229271"/>
            <a:ext cx="10778778" cy="2785896"/>
            <a:chOff x="0" y="-2"/>
            <a:chExt cx="22616571" cy="5526092"/>
          </a:xfrm>
        </p:grpSpPr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629E79CB-336C-44AF-8F44-6FF6556A6EB9}"/>
                </a:ext>
              </a:extLst>
            </p:cNvPr>
            <p:cNvSpPr/>
            <p:nvPr/>
          </p:nvSpPr>
          <p:spPr>
            <a:xfrm>
              <a:off x="0" y="0"/>
              <a:ext cx="9998891" cy="5526090"/>
            </a:xfrm>
            <a:custGeom>
              <a:avLst/>
              <a:gdLst/>
              <a:ahLst/>
              <a:cxnLst/>
              <a:rect l="l" t="t" r="r" b="b"/>
              <a:pathLst>
                <a:path w="9998891" h="5526090">
                  <a:moveTo>
                    <a:pt x="9874431" y="5526090"/>
                  </a:moveTo>
                  <a:lnTo>
                    <a:pt x="124460" y="5526090"/>
                  </a:lnTo>
                  <a:cubicBezTo>
                    <a:pt x="55880" y="5526090"/>
                    <a:pt x="0" y="5470210"/>
                    <a:pt x="0" y="54016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4431" y="0"/>
                  </a:lnTo>
                  <a:cubicBezTo>
                    <a:pt x="9943011" y="0"/>
                    <a:pt x="9998891" y="55880"/>
                    <a:pt x="9998891" y="124460"/>
                  </a:cubicBezTo>
                  <a:lnTo>
                    <a:pt x="9998891" y="5401630"/>
                  </a:lnTo>
                  <a:cubicBezTo>
                    <a:pt x="9998891" y="5470210"/>
                    <a:pt x="9943011" y="5526090"/>
                    <a:pt x="9874431" y="552609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FF1FAAF7-C446-4DA5-A7C1-9C017153D85C}"/>
                </a:ext>
              </a:extLst>
            </p:cNvPr>
            <p:cNvSpPr/>
            <p:nvPr/>
          </p:nvSpPr>
          <p:spPr>
            <a:xfrm>
              <a:off x="12617680" y="-2"/>
              <a:ext cx="9998891" cy="5526090"/>
            </a:xfrm>
            <a:custGeom>
              <a:avLst/>
              <a:gdLst/>
              <a:ahLst/>
              <a:cxnLst/>
              <a:rect l="l" t="t" r="r" b="b"/>
              <a:pathLst>
                <a:path w="9998891" h="5526090">
                  <a:moveTo>
                    <a:pt x="9874431" y="5526090"/>
                  </a:moveTo>
                  <a:lnTo>
                    <a:pt x="124460" y="5526090"/>
                  </a:lnTo>
                  <a:cubicBezTo>
                    <a:pt x="55880" y="5526090"/>
                    <a:pt x="0" y="5470210"/>
                    <a:pt x="0" y="54016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74431" y="0"/>
                  </a:lnTo>
                  <a:cubicBezTo>
                    <a:pt x="9943011" y="0"/>
                    <a:pt x="9998891" y="55880"/>
                    <a:pt x="9998891" y="124460"/>
                  </a:cubicBezTo>
                  <a:lnTo>
                    <a:pt x="9998891" y="5401630"/>
                  </a:lnTo>
                  <a:cubicBezTo>
                    <a:pt x="9998891" y="5470210"/>
                    <a:pt x="9943011" y="5526090"/>
                    <a:pt x="9874431" y="552609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543DB5EC-5AE9-4095-A25D-389A7DC54A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33748" y="2275089"/>
            <a:ext cx="2924504" cy="39231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D2045-6361-4586-90AB-B4467E49DF56}"/>
              </a:ext>
            </a:extLst>
          </p:cNvPr>
          <p:cNvSpPr txBox="1"/>
          <p:nvPr/>
        </p:nvSpPr>
        <p:spPr>
          <a:xfrm>
            <a:off x="6879771" y="3356430"/>
            <a:ext cx="442685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עידוד מוטיבציה פנימית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אתגר אופטימלי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משוב חיובי ומיידע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הפחתת תחרותיות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אמפתיה וקשר אישי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ביוטי רגשות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תחושת שליטה, בחירה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רלוונטיות, עניין, סקרנות, פנטזיה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הבהרת התועלת או הערך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CADB2-4326-4A6B-8496-E4897458BD40}"/>
              </a:ext>
            </a:extLst>
          </p:cNvPr>
          <p:cNvSpPr txBox="1"/>
          <p:nvPr/>
        </p:nvSpPr>
        <p:spPr>
          <a:xfrm>
            <a:off x="849680" y="3329556"/>
            <a:ext cx="442685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>
                <a:latin typeface="Assistant" panose="00000500000000000000" pitchFamily="2" charset="-79"/>
                <a:cs typeface="Assistant" panose="00000500000000000000" pitchFamily="2" charset="-79"/>
              </a:rPr>
              <a:t>דיכוי מוטיבציה פנימית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תגמולים</a:t>
            </a: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איומים ודד-</a:t>
            </a:r>
            <a:r>
              <a:rPr lang="he-IL" dirty="0" err="1">
                <a:latin typeface="Assistant" panose="00000500000000000000" pitchFamily="2" charset="-79"/>
                <a:cs typeface="Assistant" panose="00000500000000000000" pitchFamily="2" charset="-79"/>
              </a:rPr>
              <a:t>ליינים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הערכה ופיקוח</a:t>
            </a:r>
          </a:p>
        </p:txBody>
      </p:sp>
    </p:spTree>
    <p:extLst>
      <p:ext uri="{BB962C8B-B14F-4D97-AF65-F5344CB8AC3E}">
        <p14:creationId xmlns:p14="http://schemas.microsoft.com/office/powerpoint/2010/main" val="175431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48191" y="1927132"/>
            <a:ext cx="589561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he-IL" sz="5867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תודה!</a:t>
            </a:r>
            <a:endParaRPr lang="en-US" sz="5867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7696" y="978105"/>
            <a:ext cx="2421677" cy="5045161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7AECE86-E7A6-4347-B900-CA011D74CA2F}"/>
              </a:ext>
            </a:extLst>
          </p:cNvPr>
          <p:cNvSpPr/>
          <p:nvPr/>
        </p:nvSpPr>
        <p:spPr>
          <a:xfrm>
            <a:off x="-2" y="5206308"/>
            <a:ext cx="12192000" cy="802597"/>
          </a:xfrm>
          <a:prstGeom prst="rect">
            <a:avLst/>
          </a:prstGeom>
          <a:solidFill>
            <a:srgbClr val="000000">
              <a:alpha val="9804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77519" y="2366646"/>
            <a:ext cx="2235070" cy="5208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7917" y="993623"/>
            <a:ext cx="893616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040"/>
              </a:lnSpc>
            </a:pPr>
            <a:r>
              <a:rPr lang="he-IL" sz="5867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מהי מוטיבציה?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908919" y="2703255"/>
            <a:ext cx="2083055" cy="2081772"/>
            <a:chOff x="0" y="0"/>
            <a:chExt cx="3740084" cy="37377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22A45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484983" y="2703255"/>
            <a:ext cx="2083055" cy="2081772"/>
            <a:chOff x="0" y="0"/>
            <a:chExt cx="3740084" cy="3737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FF4F63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8854"/>
          <a:stretch>
            <a:fillRect/>
          </a:stretch>
        </p:blipFill>
        <p:spPr>
          <a:xfrm>
            <a:off x="4173244" y="2330562"/>
            <a:ext cx="1963282" cy="24544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623962" y="2703255"/>
            <a:ext cx="2083055" cy="2081772"/>
            <a:chOff x="0" y="0"/>
            <a:chExt cx="3740084" cy="37377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2B74D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200026" y="2703255"/>
            <a:ext cx="2083055" cy="2081772"/>
            <a:chOff x="0" y="0"/>
            <a:chExt cx="3740084" cy="37377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FFCC47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54201"/>
          <a:stretch>
            <a:fillRect/>
          </a:stretch>
        </p:blipFill>
        <p:spPr>
          <a:xfrm>
            <a:off x="8753768" y="2453943"/>
            <a:ext cx="1545486" cy="23310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38207"/>
          <a:stretch>
            <a:fillRect/>
          </a:stretch>
        </p:blipFill>
        <p:spPr>
          <a:xfrm>
            <a:off x="6606773" y="2446202"/>
            <a:ext cx="1142381" cy="2338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4947" b="52231"/>
          <a:stretch>
            <a:fillRect/>
          </a:stretch>
        </p:blipFill>
        <p:spPr>
          <a:xfrm>
            <a:off x="1904592" y="2446202"/>
            <a:ext cx="1603502" cy="2338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C9B8FF6A-A4D7-45A7-AADB-74AFAB8D0FC4}"/>
              </a:ext>
            </a:extLst>
          </p:cNvPr>
          <p:cNvSpPr/>
          <p:nvPr/>
        </p:nvSpPr>
        <p:spPr>
          <a:xfrm>
            <a:off x="461634" y="466366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ln w="0"/>
                <a:latin typeface="Assistant" panose="00000500000000000000" pitchFamily="2" charset="-79"/>
                <a:cs typeface="Assistant" panose="00000500000000000000" pitchFamily="2" charset="-79"/>
              </a:rPr>
              <a:t>Pintrich</a:t>
            </a:r>
            <a:r>
              <a:rPr lang="en-US" sz="1400" dirty="0">
                <a:ln w="0"/>
                <a:latin typeface="Assistant" panose="00000500000000000000" pitchFamily="2" charset="-79"/>
                <a:cs typeface="Assistant" panose="00000500000000000000" pitchFamily="2" charset="-79"/>
              </a:rPr>
              <a:t> and Schunk (2002)</a:t>
            </a:r>
            <a:endParaRPr lang="he-IL" sz="1400" dirty="0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9CFC7FF5-22EB-4A4E-89B9-DACB9559F637}"/>
              </a:ext>
            </a:extLst>
          </p:cNvPr>
          <p:cNvGrpSpPr/>
          <p:nvPr/>
        </p:nvGrpSpPr>
        <p:grpSpPr>
          <a:xfrm>
            <a:off x="6821377" y="1661059"/>
            <a:ext cx="3776255" cy="3788036"/>
            <a:chOff x="0" y="0"/>
            <a:chExt cx="6112380" cy="613145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40BCC2D2-D5CE-43B4-A244-F9095AD553A6}"/>
                </a:ext>
              </a:extLst>
            </p:cNvPr>
            <p:cNvSpPr/>
            <p:nvPr/>
          </p:nvSpPr>
          <p:spPr>
            <a:xfrm>
              <a:off x="0" y="0"/>
              <a:ext cx="6112380" cy="6131450"/>
            </a:xfrm>
            <a:custGeom>
              <a:avLst/>
              <a:gdLst/>
              <a:ahLst/>
              <a:cxnLst/>
              <a:rect l="l" t="t" r="r" b="b"/>
              <a:pathLst>
                <a:path w="6112380" h="6131450">
                  <a:moveTo>
                    <a:pt x="5987920" y="6131450"/>
                  </a:moveTo>
                  <a:lnTo>
                    <a:pt x="124460" y="6131450"/>
                  </a:lnTo>
                  <a:cubicBezTo>
                    <a:pt x="55880" y="6131450"/>
                    <a:pt x="0" y="6075570"/>
                    <a:pt x="0" y="6006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987921" y="0"/>
                  </a:lnTo>
                  <a:cubicBezTo>
                    <a:pt x="6056500" y="0"/>
                    <a:pt x="6112380" y="55880"/>
                    <a:pt x="6112380" y="124460"/>
                  </a:cubicBezTo>
                  <a:lnTo>
                    <a:pt x="6112380" y="6006990"/>
                  </a:lnTo>
                  <a:cubicBezTo>
                    <a:pt x="6112380" y="6075570"/>
                    <a:pt x="6056500" y="6131450"/>
                    <a:pt x="5987921" y="6131450"/>
                  </a:cubicBezTo>
                  <a:close/>
                </a:path>
              </a:pathLst>
            </a:custGeom>
            <a:solidFill>
              <a:srgbClr val="22A454"/>
            </a:solidFill>
          </p:spPr>
        </p:sp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id="{A5530734-E455-4A84-A80F-223CAB364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098"/>
          <a:stretch>
            <a:fillRect/>
          </a:stretch>
        </p:blipFill>
        <p:spPr>
          <a:xfrm>
            <a:off x="7348864" y="1408906"/>
            <a:ext cx="3412713" cy="4040189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3EF22236-A10F-4315-8978-CB9574EEF3F9}"/>
              </a:ext>
            </a:extLst>
          </p:cNvPr>
          <p:cNvSpPr/>
          <p:nvPr/>
        </p:nvSpPr>
        <p:spPr>
          <a:xfrm>
            <a:off x="991259" y="2493248"/>
            <a:ext cx="5830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dirty="0">
                <a:latin typeface="Assistant" panose="00000500000000000000" pitchFamily="2" charset="-79"/>
                <a:cs typeface="Assistant" panose="00000500000000000000" pitchFamily="2" charset="-79"/>
              </a:rPr>
              <a:t>מוטיבציה היא תהליך שבו פעילות מכוונת מטרה מתחילה ומתמשכת</a:t>
            </a:r>
            <a:endParaRPr lang="en-US" sz="44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727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2791005"/>
            <a:ext cx="2643156" cy="81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ct val="150000"/>
              </a:lnSpc>
            </a:pPr>
            <a:r>
              <a:rPr lang="he-IL" sz="1866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פעילויות מונעות על ידי מוטיבציה נמשכות לאורך זמן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427429" y="2791005"/>
            <a:ext cx="2643156" cy="167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ct val="150000"/>
              </a:lnSpc>
            </a:pPr>
            <a:r>
              <a:rPr lang="he-IL" sz="1866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המוטיבציה כוללת הצבת יעדים המספקים את הדחף לפעולה. אנשים מודעים למשהו שהם מנסים להשיג או להימנע ממנו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30744" y="2791005"/>
            <a:ext cx="2643156" cy="124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ct val="150000"/>
              </a:lnSpc>
            </a:pPr>
            <a:r>
              <a:rPr lang="he-IL" sz="1867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אין מוטיבציה בלי פעילות, עשייה.</a:t>
            </a:r>
          </a:p>
          <a:p>
            <a:pPr algn="ctr" defTabSz="609630" rtl="1">
              <a:lnSpc>
                <a:spcPct val="150000"/>
              </a:lnSpc>
            </a:pPr>
            <a:r>
              <a:rPr lang="he-IL" sz="1867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"כוונות רק בתפילה"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63044" y="2791005"/>
            <a:ext cx="2643156" cy="2539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ct val="150000"/>
              </a:lnSpc>
            </a:pPr>
            <a:r>
              <a:rPr lang="he-IL" sz="1866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מוטיבציה זה תהליך ולא תוצר. לא מבחינים ישירות במוטיבציה אלא מסיקים את קיומה על פי פעולות (השקעת מאמץ, התמדה) והתבטאויות ("אני מאוד רוצה לעבוד על זה")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85800" y="1796681"/>
            <a:ext cx="2643156" cy="780000"/>
            <a:chOff x="0" y="0"/>
            <a:chExt cx="2237871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7871" cy="660400"/>
            </a:xfrm>
            <a:custGeom>
              <a:avLst/>
              <a:gdLst/>
              <a:ahLst/>
              <a:cxnLst/>
              <a:rect l="l" t="t" r="r" b="b"/>
              <a:pathLst>
                <a:path w="2237871" h="660400">
                  <a:moveTo>
                    <a:pt x="211341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3411" y="0"/>
                  </a:lnTo>
                  <a:cubicBezTo>
                    <a:pt x="2181991" y="0"/>
                    <a:pt x="2237871" y="55880"/>
                    <a:pt x="2237871" y="124460"/>
                  </a:cubicBezTo>
                  <a:lnTo>
                    <a:pt x="2237871" y="535940"/>
                  </a:lnTo>
                  <a:cubicBezTo>
                    <a:pt x="2237871" y="604520"/>
                    <a:pt x="2181991" y="660400"/>
                    <a:pt x="2113411" y="660400"/>
                  </a:cubicBezTo>
                  <a:close/>
                </a:path>
              </a:pathLst>
            </a:custGeom>
            <a:solidFill>
              <a:srgbClr val="2B74D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39340" y="2054786"/>
            <a:ext cx="2536077" cy="26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66"/>
              </a:lnSpc>
            </a:pPr>
            <a:r>
              <a:rPr lang="he-IL" sz="2400" dirty="0">
                <a:solidFill>
                  <a:srgbClr val="FDFAE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מתמשכת</a:t>
            </a:r>
            <a:endParaRPr lang="en-US" sz="2400" dirty="0">
              <a:solidFill>
                <a:srgbClr val="FDFAED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417120" y="1796681"/>
            <a:ext cx="2643156" cy="780000"/>
            <a:chOff x="0" y="0"/>
            <a:chExt cx="2237871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37871" cy="660400"/>
            </a:xfrm>
            <a:custGeom>
              <a:avLst/>
              <a:gdLst/>
              <a:ahLst/>
              <a:cxnLst/>
              <a:rect l="l" t="t" r="r" b="b"/>
              <a:pathLst>
                <a:path w="2237871" h="660400">
                  <a:moveTo>
                    <a:pt x="211341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3411" y="0"/>
                  </a:lnTo>
                  <a:cubicBezTo>
                    <a:pt x="2181991" y="0"/>
                    <a:pt x="2237871" y="55880"/>
                    <a:pt x="2237871" y="124460"/>
                  </a:cubicBezTo>
                  <a:lnTo>
                    <a:pt x="2237871" y="535940"/>
                  </a:lnTo>
                  <a:cubicBezTo>
                    <a:pt x="2237871" y="604520"/>
                    <a:pt x="2181991" y="660400"/>
                    <a:pt x="2113411" y="660400"/>
                  </a:cubicBezTo>
                  <a:close/>
                </a:path>
              </a:pathLst>
            </a:custGeom>
            <a:solidFill>
              <a:srgbClr val="22A45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429443" y="2054786"/>
            <a:ext cx="2618511" cy="26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66"/>
              </a:lnSpc>
            </a:pPr>
            <a:r>
              <a:rPr lang="he-IL" sz="2400" dirty="0">
                <a:solidFill>
                  <a:srgbClr val="FDFAE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מכוונת מטרה</a:t>
            </a:r>
            <a:endParaRPr lang="en-US" sz="2400" dirty="0">
              <a:solidFill>
                <a:srgbClr val="FDFAED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128130" y="1796681"/>
            <a:ext cx="2643156" cy="780000"/>
            <a:chOff x="0" y="0"/>
            <a:chExt cx="2237871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37871" cy="660400"/>
            </a:xfrm>
            <a:custGeom>
              <a:avLst/>
              <a:gdLst/>
              <a:ahLst/>
              <a:cxnLst/>
              <a:rect l="l" t="t" r="r" b="b"/>
              <a:pathLst>
                <a:path w="2237871" h="660400">
                  <a:moveTo>
                    <a:pt x="211341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3411" y="0"/>
                  </a:lnTo>
                  <a:cubicBezTo>
                    <a:pt x="2181991" y="0"/>
                    <a:pt x="2237871" y="55880"/>
                    <a:pt x="2237871" y="124460"/>
                  </a:cubicBezTo>
                  <a:lnTo>
                    <a:pt x="2237871" y="535940"/>
                  </a:lnTo>
                  <a:cubicBezTo>
                    <a:pt x="2237871" y="604520"/>
                    <a:pt x="2181991" y="660400"/>
                    <a:pt x="2113411" y="660400"/>
                  </a:cubicBezTo>
                  <a:close/>
                </a:path>
              </a:pathLst>
            </a:custGeom>
            <a:solidFill>
              <a:srgbClr val="FFCC4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853595" y="1796681"/>
            <a:ext cx="2643156" cy="780000"/>
            <a:chOff x="0" y="0"/>
            <a:chExt cx="2237871" cy="660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37871" cy="660400"/>
            </a:xfrm>
            <a:custGeom>
              <a:avLst/>
              <a:gdLst/>
              <a:ahLst/>
              <a:cxnLst/>
              <a:rect l="l" t="t" r="r" b="b"/>
              <a:pathLst>
                <a:path w="2237871" h="660400">
                  <a:moveTo>
                    <a:pt x="211341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3411" y="0"/>
                  </a:lnTo>
                  <a:cubicBezTo>
                    <a:pt x="2181991" y="0"/>
                    <a:pt x="2237871" y="55880"/>
                    <a:pt x="2237871" y="124460"/>
                  </a:cubicBezTo>
                  <a:lnTo>
                    <a:pt x="2237871" y="535940"/>
                  </a:lnTo>
                  <a:cubicBezTo>
                    <a:pt x="2237871" y="604520"/>
                    <a:pt x="2181991" y="660400"/>
                    <a:pt x="2113411" y="660400"/>
                  </a:cubicBezTo>
                  <a:close/>
                </a:path>
              </a:pathLst>
            </a:custGeom>
            <a:solidFill>
              <a:srgbClr val="FF4F63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6140453" y="2054786"/>
            <a:ext cx="2618511" cy="26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66"/>
              </a:lnSpc>
            </a:pPr>
            <a:r>
              <a:rPr lang="he-IL" sz="24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פעילות</a:t>
            </a:r>
            <a:endParaRPr lang="en-US" sz="2400" dirty="0">
              <a:solidFill>
                <a:srgbClr val="000000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865918" y="2054786"/>
            <a:ext cx="2618511" cy="263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66"/>
              </a:lnSpc>
            </a:pPr>
            <a:r>
              <a:rPr lang="he-IL" sz="2400" dirty="0">
                <a:solidFill>
                  <a:srgbClr val="FDFAED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תהליך</a:t>
            </a:r>
            <a:endParaRPr lang="en-US" sz="2400" dirty="0">
              <a:solidFill>
                <a:srgbClr val="FDFAED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-449943" y="1704312"/>
            <a:ext cx="6954870" cy="29866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he-IL" sz="2400" dirty="0">
                <a:latin typeface="Assistant" panose="00000500000000000000" pitchFamily="2" charset="-79"/>
                <a:cs typeface="Assistant" panose="00000500000000000000" pitchFamily="2" charset="-79"/>
              </a:rPr>
              <a:t>ממדים להתנהגות מוטיבציונית</a:t>
            </a: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1567E60-6CAC-4062-AAFA-68C84A85421E}"/>
              </a:ext>
            </a:extLst>
          </p:cNvPr>
          <p:cNvGrpSpPr/>
          <p:nvPr/>
        </p:nvGrpSpPr>
        <p:grpSpPr>
          <a:xfrm>
            <a:off x="6821377" y="1661059"/>
            <a:ext cx="3776254" cy="3723241"/>
            <a:chOff x="0" y="0"/>
            <a:chExt cx="3740084" cy="3737782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1677DF4-BEFB-4B51-8163-9BE1455F3704}"/>
                </a:ext>
              </a:extLst>
            </p:cNvPr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2B74D4"/>
            </a:solidFill>
          </p:spPr>
        </p:sp>
      </p:grpSp>
      <p:pic>
        <p:nvPicPr>
          <p:cNvPr id="7" name="Picture 14">
            <a:extLst>
              <a:ext uri="{FF2B5EF4-FFF2-40B4-BE49-F238E27FC236}">
                <a16:creationId xmlns:a16="http://schemas.microsoft.com/office/drawing/2014/main" id="{43DF40A4-4A01-4BDE-ABD1-ECC263D69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947" b="52231"/>
          <a:stretch>
            <a:fillRect/>
          </a:stretch>
        </p:blipFill>
        <p:spPr>
          <a:xfrm>
            <a:off x="7102006" y="1144376"/>
            <a:ext cx="2906899" cy="4239925"/>
          </a:xfrm>
          <a:prstGeom prst="rect">
            <a:avLst/>
          </a:prstGeom>
        </p:spPr>
      </p:pic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7B20FCE5-FCB8-476F-AD6A-6A261DF78530}"/>
              </a:ext>
            </a:extLst>
          </p:cNvPr>
          <p:cNvSpPr/>
          <p:nvPr/>
        </p:nvSpPr>
        <p:spPr>
          <a:xfrm>
            <a:off x="3833757" y="2262910"/>
            <a:ext cx="2376570" cy="1425942"/>
          </a:xfrm>
          <a:prstGeom prst="roundRect">
            <a:avLst/>
          </a:prstGeom>
          <a:solidFill>
            <a:srgbClr val="FFCC4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kern="12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כיוון </a:t>
            </a:r>
          </a:p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kern="12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מתייחס לבחירה שעושה האדם </a:t>
            </a:r>
            <a:r>
              <a:rPr lang="he-IL" kern="1200" dirty="0" err="1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בנוקטו</a:t>
            </a:r>
            <a:r>
              <a:rPr lang="he-IL" kern="12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 פעילות אחת ולא אחרת</a:t>
            </a:r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C5FA9CD-CB34-4393-B906-AB5D930AF42B}"/>
              </a:ext>
            </a:extLst>
          </p:cNvPr>
          <p:cNvSpPr/>
          <p:nvPr/>
        </p:nvSpPr>
        <p:spPr>
          <a:xfrm>
            <a:off x="1198013" y="2262910"/>
            <a:ext cx="2376570" cy="1425942"/>
          </a:xfrm>
          <a:prstGeom prst="roundRect">
            <a:avLst/>
          </a:prstGeom>
          <a:solidFill>
            <a:srgbClr val="FF4F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kern="1200" dirty="0">
                <a:latin typeface="Assistant" panose="00000500000000000000" pitchFamily="2" charset="-79"/>
                <a:cs typeface="Assistant" panose="00000500000000000000" pitchFamily="2" charset="-79"/>
              </a:rPr>
              <a:t>משך </a:t>
            </a:r>
            <a:br>
              <a:rPr lang="en-US" kern="1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kern="1200" dirty="0">
                <a:latin typeface="Assistant" panose="00000500000000000000" pitchFamily="2" charset="-79"/>
                <a:cs typeface="Assistant" panose="00000500000000000000" pitchFamily="2" charset="-79"/>
              </a:rPr>
              <a:t>התמדה 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ACD6D8CC-EA17-419C-B2CE-46666F624BCF}"/>
              </a:ext>
            </a:extLst>
          </p:cNvPr>
          <p:cNvSpPr/>
          <p:nvPr/>
        </p:nvSpPr>
        <p:spPr>
          <a:xfrm>
            <a:off x="3833757" y="3901918"/>
            <a:ext cx="2376570" cy="1425942"/>
          </a:xfrm>
          <a:prstGeom prst="roundRect">
            <a:avLst/>
          </a:prstGeom>
          <a:solidFill>
            <a:srgbClr val="22A45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kern="1200" dirty="0">
                <a:latin typeface="Assistant" panose="00000500000000000000" pitchFamily="2" charset="-79"/>
                <a:cs typeface="Assistant" panose="00000500000000000000" pitchFamily="2" charset="-79"/>
              </a:rPr>
              <a:t>עוצמה</a:t>
            </a:r>
            <a:br>
              <a:rPr lang="en-US" kern="1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kern="1200" dirty="0">
                <a:latin typeface="Assistant" panose="00000500000000000000" pitchFamily="2" charset="-79"/>
                <a:cs typeface="Assistant" panose="00000500000000000000" pitchFamily="2" charset="-79"/>
              </a:rPr>
              <a:t>היא רמת ההשקעה שהאדם משקיע בפעילות - רבה או מעטה. </a:t>
            </a:r>
          </a:p>
        </p:txBody>
      </p:sp>
      <p:sp>
        <p:nvSpPr>
          <p:cNvPr id="15" name="מלבן: פינות מעוגלות 14">
            <a:extLst>
              <a:ext uri="{FF2B5EF4-FFF2-40B4-BE49-F238E27FC236}">
                <a16:creationId xmlns:a16="http://schemas.microsoft.com/office/drawing/2014/main" id="{A0376D8E-5DD4-40FD-9168-311B4D00313B}"/>
              </a:ext>
            </a:extLst>
          </p:cNvPr>
          <p:cNvSpPr/>
          <p:nvPr/>
        </p:nvSpPr>
        <p:spPr>
          <a:xfrm>
            <a:off x="1198013" y="3901918"/>
            <a:ext cx="2376570" cy="1425942"/>
          </a:xfrm>
          <a:prstGeom prst="roundRect">
            <a:avLst/>
          </a:prstGeom>
          <a:solidFill>
            <a:srgbClr val="2B74D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kern="1200" dirty="0">
                <a:latin typeface="Assistant" panose="00000500000000000000" pitchFamily="2" charset="-79"/>
                <a:cs typeface="Assistant" panose="00000500000000000000" pitchFamily="2" charset="-79"/>
              </a:rPr>
              <a:t>איכות</a:t>
            </a:r>
            <a:br>
              <a:rPr lang="en-US" kern="1200" dirty="0">
                <a:latin typeface="Assistant" panose="00000500000000000000" pitchFamily="2" charset="-79"/>
                <a:cs typeface="Assistant" panose="00000500000000000000" pitchFamily="2" charset="-79"/>
              </a:rPr>
            </a:br>
            <a:r>
              <a:rPr lang="he-IL" kern="1200" dirty="0">
                <a:latin typeface="Assistant" panose="00000500000000000000" pitchFamily="2" charset="-79"/>
                <a:cs typeface="Assistant" panose="00000500000000000000" pitchFamily="2" charset="-79"/>
              </a:rPr>
              <a:t>אופי הפעילות</a:t>
            </a:r>
          </a:p>
        </p:txBody>
      </p:sp>
    </p:spTree>
    <p:extLst>
      <p:ext uri="{BB962C8B-B14F-4D97-AF65-F5344CB8AC3E}">
        <p14:creationId xmlns:p14="http://schemas.microsoft.com/office/powerpoint/2010/main" val="266953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" y="5206308"/>
            <a:ext cx="12192000" cy="802597"/>
          </a:xfrm>
          <a:prstGeom prst="rect">
            <a:avLst/>
          </a:prstGeom>
          <a:solidFill>
            <a:srgbClr val="000000">
              <a:alpha val="9804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09233" y="1839044"/>
            <a:ext cx="2067448" cy="45850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65704" y="1055084"/>
            <a:ext cx="3043141" cy="38923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2283276"/>
            <a:ext cx="1686996" cy="36966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145282" y="1651692"/>
            <a:ext cx="4360918" cy="1928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 rtl="1">
              <a:lnSpc>
                <a:spcPts val="5226"/>
              </a:lnSpc>
            </a:pPr>
            <a:r>
              <a:rPr lang="he-IL" sz="3600" b="1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תיאורית ערכים-ציפיות</a:t>
            </a:r>
          </a:p>
          <a:p>
            <a:pPr algn="r" defTabSz="609630" rtl="1">
              <a:lnSpc>
                <a:spcPts val="5226"/>
              </a:lnSpc>
            </a:pPr>
            <a:r>
              <a:rPr lang="en-US" sz="2800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The expectancy-value theory</a:t>
            </a:r>
          </a:p>
          <a:p>
            <a:pPr algn="r" defTabSz="609630" rtl="1">
              <a:lnSpc>
                <a:spcPts val="5226"/>
              </a:lnSpc>
            </a:pPr>
            <a:r>
              <a:rPr lang="en-US" sz="2800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Eccles et al. 1983; 2002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r"/>
            <a:endParaRPr lang="he-IL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4294967295"/>
          </p:nvPr>
        </p:nvSpPr>
        <p:spPr>
          <a:xfrm>
            <a:off x="1371656" y="871045"/>
            <a:ext cx="9448688" cy="9271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he-IL" sz="4800" dirty="0">
                <a:latin typeface="Assistant" panose="00000500000000000000" pitchFamily="2" charset="-79"/>
                <a:cs typeface="Assistant" panose="00000500000000000000" pitchFamily="2" charset="-79"/>
              </a:rPr>
              <a:t>(מוטיבציה) </a:t>
            </a:r>
            <a:r>
              <a:rPr lang="en-US" sz="4800" dirty="0">
                <a:latin typeface="Assistant" panose="00000500000000000000" pitchFamily="2" charset="-79"/>
                <a:cs typeface="Assistant" panose="00000500000000000000" pitchFamily="2" charset="-79"/>
              </a:rPr>
              <a:t>X</a:t>
            </a:r>
            <a:r>
              <a:rPr lang="he-IL" sz="4800" dirty="0">
                <a:latin typeface="Assistant" panose="00000500000000000000" pitchFamily="2" charset="-79"/>
                <a:cs typeface="Assistant" panose="00000500000000000000" pitchFamily="2" charset="-79"/>
              </a:rPr>
              <a:t> (ערך) = ציפייה להצלחה </a:t>
            </a:r>
          </a:p>
          <a:p>
            <a:pPr marL="0" indent="0" algn="ctr" rtl="1">
              <a:buNone/>
            </a:pPr>
            <a:endParaRPr lang="he-IL" sz="48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051CF32-BF22-43D8-93C2-D8521EA99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9244" y="1967598"/>
            <a:ext cx="6213511" cy="4460525"/>
          </a:xfrm>
          <a:prstGeom prst="rect">
            <a:avLst/>
          </a:prstGeom>
        </p:spPr>
      </p:pic>
      <p:sp>
        <p:nvSpPr>
          <p:cNvPr id="9" name="בועת דיבור: מלבן עם פינות מעוגלות 8">
            <a:extLst>
              <a:ext uri="{FF2B5EF4-FFF2-40B4-BE49-F238E27FC236}">
                <a16:creationId xmlns:a16="http://schemas.microsoft.com/office/drawing/2014/main" id="{C1C7C1DB-7129-4B1D-9763-90B5221FC359}"/>
              </a:ext>
            </a:extLst>
          </p:cNvPr>
          <p:cNvSpPr/>
          <p:nvPr/>
        </p:nvSpPr>
        <p:spPr>
          <a:xfrm flipH="1">
            <a:off x="2373767" y="2260117"/>
            <a:ext cx="2546424" cy="689911"/>
          </a:xfrm>
          <a:prstGeom prst="wedgeRoundRectCallout">
            <a:avLst>
              <a:gd name="adj1" fmla="val -29383"/>
              <a:gd name="adj2" fmla="val 68811"/>
              <a:gd name="adj3" fmla="val 16667"/>
            </a:avLst>
          </a:prstGeom>
          <a:solidFill>
            <a:srgbClr val="71B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אני יכולה לעשות את זה</a:t>
            </a:r>
          </a:p>
        </p:txBody>
      </p:sp>
      <p:sp>
        <p:nvSpPr>
          <p:cNvPr id="10" name="בועת דיבור: מלבן עם פינות מעוגלות 9">
            <a:extLst>
              <a:ext uri="{FF2B5EF4-FFF2-40B4-BE49-F238E27FC236}">
                <a16:creationId xmlns:a16="http://schemas.microsoft.com/office/drawing/2014/main" id="{7D29CE05-CCC0-47E6-B851-7F407E181EE4}"/>
              </a:ext>
            </a:extLst>
          </p:cNvPr>
          <p:cNvSpPr/>
          <p:nvPr/>
        </p:nvSpPr>
        <p:spPr>
          <a:xfrm flipH="1">
            <a:off x="6489298" y="2536129"/>
            <a:ext cx="1565026" cy="689911"/>
          </a:xfrm>
          <a:prstGeom prst="wedgeRoundRectCallout">
            <a:avLst>
              <a:gd name="adj1" fmla="val -23819"/>
              <a:gd name="adj2" fmla="val 64603"/>
              <a:gd name="adj3" fmla="val 16667"/>
            </a:avLst>
          </a:prstGeom>
          <a:solidFill>
            <a:srgbClr val="71B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latin typeface="Alef" panose="00000500000000000000" pitchFamily="2" charset="-79"/>
                <a:cs typeface="Alef" panose="00000500000000000000" pitchFamily="2" charset="-79"/>
              </a:rPr>
              <a:t>הערך שאקבל</a:t>
            </a:r>
          </a:p>
        </p:txBody>
      </p:sp>
    </p:spTree>
    <p:extLst>
      <p:ext uri="{BB962C8B-B14F-4D97-AF65-F5344CB8AC3E}">
        <p14:creationId xmlns:p14="http://schemas.microsoft.com/office/powerpoint/2010/main" val="367738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F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4968" y="1336119"/>
            <a:ext cx="4906063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/>
            <a:r>
              <a:rPr lang="he-IL" sz="3600" b="1" dirty="0">
                <a:latin typeface="Assistant" panose="00000500000000000000" pitchFamily="2" charset="-79"/>
                <a:cs typeface="Assistant" panose="00000500000000000000" pitchFamily="2" charset="-79"/>
              </a:rPr>
              <a:t>תיאוריית ההכוונה העצמית</a:t>
            </a:r>
          </a:p>
          <a:p>
            <a:pPr algn="ctr" rtl="1"/>
            <a:r>
              <a:rPr lang="en-US" sz="3600" dirty="0">
                <a:latin typeface="Assistant" panose="00000500000000000000" pitchFamily="2" charset="-79"/>
                <a:cs typeface="Assistant" panose="00000500000000000000" pitchFamily="2" charset="-79"/>
              </a:rPr>
              <a:t>The Self-Determination Theory</a:t>
            </a:r>
            <a:endParaRPr lang="he-IL" sz="3600" b="1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en-US" sz="2800" dirty="0">
                <a:latin typeface="Assistant" panose="00000500000000000000" pitchFamily="2" charset="-79"/>
                <a:cs typeface="Assistant" panose="00000500000000000000" pitchFamily="2" charset="-79"/>
              </a:rPr>
              <a:t>Deci &amp; Ryan, 1985, 1991)</a:t>
            </a:r>
            <a:r>
              <a:rPr lang="he-IL" sz="2800" dirty="0">
                <a:latin typeface="Assistant" panose="00000500000000000000" pitchFamily="2" charset="-79"/>
                <a:cs typeface="Assistant" panose="00000500000000000000" pitchFamily="2" charset="-79"/>
              </a:rPr>
              <a:t>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00818" y="2677045"/>
            <a:ext cx="1096427" cy="3632738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id="{46D5B184-9369-4671-B242-FE8004F65B28}"/>
              </a:ext>
            </a:extLst>
          </p:cNvPr>
          <p:cNvSpPr/>
          <p:nvPr/>
        </p:nvSpPr>
        <p:spPr>
          <a:xfrm>
            <a:off x="-2" y="5206308"/>
            <a:ext cx="12192000" cy="802597"/>
          </a:xfrm>
          <a:prstGeom prst="rect">
            <a:avLst/>
          </a:prstGeom>
          <a:solidFill>
            <a:srgbClr val="000000">
              <a:alpha val="9804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0" y="1930481"/>
            <a:ext cx="1579460" cy="40976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097245" y="1930481"/>
            <a:ext cx="2570347" cy="40976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1112" y="960374"/>
            <a:ext cx="9249778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80"/>
              </a:lnSpc>
            </a:pPr>
            <a:r>
              <a:rPr lang="he-IL" sz="3734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איך מגבירים מוטיבציה פנימית?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2200" y="4485260"/>
            <a:ext cx="2306426" cy="30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הצורך באוטונומיה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940680" y="4485260"/>
            <a:ext cx="2310641" cy="304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הצורך בתחושת יכולת ומסוגלות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85018" y="4485260"/>
            <a:ext cx="2034713" cy="31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13"/>
              </a:lnSpc>
              <a:spcBef>
                <a:spcPct val="0"/>
              </a:spcBef>
            </a:pPr>
            <a:r>
              <a:rPr lang="he-IL" sz="160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הצורך בקשר ובשייכות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940680" y="2013155"/>
            <a:ext cx="2310640" cy="2309217"/>
            <a:chOff x="0" y="0"/>
            <a:chExt cx="3740084" cy="37377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2B74D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032199" y="2013155"/>
            <a:ext cx="2310640" cy="2309217"/>
            <a:chOff x="0" y="0"/>
            <a:chExt cx="3740084" cy="37377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FFCC47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849161" y="2013155"/>
            <a:ext cx="2310640" cy="2309217"/>
            <a:chOff x="0" y="0"/>
            <a:chExt cx="3740084" cy="37377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40085" cy="3737782"/>
            </a:xfrm>
            <a:custGeom>
              <a:avLst/>
              <a:gdLst/>
              <a:ahLst/>
              <a:cxnLst/>
              <a:rect l="l" t="t" r="r" b="b"/>
              <a:pathLst>
                <a:path w="3740085" h="3737782">
                  <a:moveTo>
                    <a:pt x="3615624" y="3737782"/>
                  </a:moveTo>
                  <a:lnTo>
                    <a:pt x="124460" y="3737782"/>
                  </a:lnTo>
                  <a:cubicBezTo>
                    <a:pt x="55880" y="3737782"/>
                    <a:pt x="0" y="3681902"/>
                    <a:pt x="0" y="36133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15624" y="0"/>
                  </a:lnTo>
                  <a:cubicBezTo>
                    <a:pt x="3684204" y="0"/>
                    <a:pt x="3740085" y="55880"/>
                    <a:pt x="3740085" y="124460"/>
                  </a:cubicBezTo>
                  <a:lnTo>
                    <a:pt x="3740085" y="3613322"/>
                  </a:lnTo>
                  <a:cubicBezTo>
                    <a:pt x="3740085" y="3681902"/>
                    <a:pt x="3684204" y="3737782"/>
                    <a:pt x="3615624" y="3737782"/>
                  </a:cubicBezTo>
                  <a:close/>
                </a:path>
              </a:pathLst>
            </a:custGeom>
            <a:solidFill>
              <a:srgbClr val="FF8831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2425"/>
          <a:stretch>
            <a:fillRect/>
          </a:stretch>
        </p:blipFill>
        <p:spPr>
          <a:xfrm>
            <a:off x="7580318" y="2078697"/>
            <a:ext cx="2848326" cy="22436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0471" b="28589"/>
          <a:stretch>
            <a:fillRect/>
          </a:stretch>
        </p:blipFill>
        <p:spPr>
          <a:xfrm>
            <a:off x="4578687" y="1952740"/>
            <a:ext cx="2603564" cy="2369632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375BC539-825B-4EE1-9499-D351C778C8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7348"/>
          <a:stretch/>
        </p:blipFill>
        <p:spPr>
          <a:xfrm>
            <a:off x="1580234" y="1519245"/>
            <a:ext cx="2400613" cy="2803127"/>
          </a:xfrm>
          <a:prstGeom prst="rect">
            <a:avLst/>
          </a:prstGeom>
        </p:spPr>
      </p:pic>
      <p:sp>
        <p:nvSpPr>
          <p:cNvPr id="30" name="מלבן 29">
            <a:extLst>
              <a:ext uri="{FF2B5EF4-FFF2-40B4-BE49-F238E27FC236}">
                <a16:creationId xmlns:a16="http://schemas.microsoft.com/office/drawing/2014/main" id="{9B17FFDF-458D-40F4-8F32-3EDA13E106A4}"/>
              </a:ext>
            </a:extLst>
          </p:cNvPr>
          <p:cNvSpPr/>
          <p:nvPr/>
        </p:nvSpPr>
        <p:spPr>
          <a:xfrm>
            <a:off x="7849160" y="4967770"/>
            <a:ext cx="231064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e-IL" sz="16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הצורך בקשרים משמעותיים וקרובים עם אחרים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9AF5843B-A7D9-4CD1-B709-BB95C6931C30}"/>
              </a:ext>
            </a:extLst>
          </p:cNvPr>
          <p:cNvSpPr/>
          <p:nvPr/>
        </p:nvSpPr>
        <p:spPr>
          <a:xfrm>
            <a:off x="4940680" y="4967770"/>
            <a:ext cx="231064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e-IL" sz="16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הצורך להיות יעיל בהתמודדות עם הסביבה/ המטלות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27F305C0-5278-442C-B364-D53124145D0A}"/>
              </a:ext>
            </a:extLst>
          </p:cNvPr>
          <p:cNvSpPr/>
          <p:nvPr/>
        </p:nvSpPr>
        <p:spPr>
          <a:xfrm>
            <a:off x="2027985" y="4952206"/>
            <a:ext cx="231064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e-IL" sz="16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הצורך להיות בשליטה על חיינו (הכוונה אינה לעצמאות אלא לתחושה שפועלים מרצון חופשי ומתוך אינטרסים עצמיים)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352</Words>
  <Application>Microsoft Office PowerPoint</Application>
  <PresentationFormat>מסך רחב</PresentationFormat>
  <Paragraphs>76</Paragraphs>
  <Slides>13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2" baseType="lpstr">
      <vt:lpstr>Arial</vt:lpstr>
      <vt:lpstr>Calibri</vt:lpstr>
      <vt:lpstr>Assistant</vt:lpstr>
      <vt:lpstr>Alef</vt:lpstr>
      <vt:lpstr>Tw Cen MT</vt:lpstr>
      <vt:lpstr>Arial Unicode MS</vt:lpstr>
      <vt:lpstr>Open Sans Hebrew</vt:lpstr>
      <vt:lpstr>Cover and End Slide Master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Fabi Shalit Reitman</cp:lastModifiedBy>
  <cp:revision>151</cp:revision>
  <dcterms:created xsi:type="dcterms:W3CDTF">2018-04-24T17:14:44Z</dcterms:created>
  <dcterms:modified xsi:type="dcterms:W3CDTF">2023-04-02T06:35:57Z</dcterms:modified>
</cp:coreProperties>
</file>