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7"/>
  </p:notesMasterIdLst>
  <p:sldIdLst>
    <p:sldId id="281" r:id="rId5"/>
    <p:sldId id="282" r:id="rId6"/>
    <p:sldId id="283" r:id="rId7"/>
    <p:sldId id="280" r:id="rId8"/>
    <p:sldId id="284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204787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92ECD-11D7-B97A-BAA8-A0F189101A76}" v="47" dt="2019-12-15T06:11:22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78388" autoAdjust="0"/>
  </p:normalViewPr>
  <p:slideViewPr>
    <p:cSldViewPr snapToGrid="0">
      <p:cViewPr varScale="1">
        <p:scale>
          <a:sx n="80" d="100"/>
          <a:sy n="80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7AF5121-439B-4BBA-BC8C-45155DB42BBE}" type="datetimeFigureOut">
              <a:rPr lang="he-IL"/>
              <a:t>י"א/תמוז/תשפ"א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C94B51C-06D1-4988-8558-056BAE98A298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573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4B51C-06D1-4988-8558-056BAE98A29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630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חלוקה לקבוצות</a:t>
            </a:r>
          </a:p>
          <a:p>
            <a:pPr algn="r" rtl="1"/>
            <a:endParaRPr lang="he-IL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r" rtl="1">
              <a:buFont typeface="+mj-lt"/>
              <a:buAutoNum type="arabicPeriod"/>
            </a:pP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 הם חברי הקהילה שלי? 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מה מטרת הקהילה שלי? 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היכן חברי הקהילה נפגשים באונליין </a:t>
            </a:r>
            <a:r>
              <a:rPr lang="he-I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ובאופליין</a:t>
            </a: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היכרות עם פלטפורמות לניהול קהילה 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באיזה אופן חברי הקהילה משתתפים בעיצוב הקהילה? 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כללים, קווים מנחים </a:t>
            </a:r>
            <a:r>
              <a:rPr lang="he-I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ואספקטיים</a:t>
            </a: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משפטיים בניהול קהילה ומדדי הצלחה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 rtl="1">
              <a:buFont typeface="+mj-lt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KPI ? </a:t>
            </a: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כיצד אני למדוד את ההצלחה של הקהילה שלי </a:t>
            </a:r>
          </a:p>
          <a:p>
            <a:pPr marL="228600" indent="-228600" algn="r" rtl="1">
              <a:buFont typeface="+mj-lt"/>
              <a:buAutoNum type="arabicPeriod"/>
            </a:pP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מה הקול הייחודי של הקהילה שלי? אסטרטגיית תוכן ובניית </a:t>
            </a:r>
            <a:r>
              <a:rPr lang="he-I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גאנט</a:t>
            </a: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תכנים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4B51C-06D1-4988-8558-056BAE98A298}" type="slidenum">
              <a:rPr lang="he-IL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630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5911E-BA68-49A0-85D0-6D625C25313D}" type="datetimeFigureOut">
              <a:rPr lang="he-IL" smtClean="0"/>
              <a:t>י"א/תמוז/תשפ"א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40E29-2D88-4268-BD8D-1EAAFFD09D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04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6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690CD31A-79AF-48D8-8CF4-82AD121BD3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52B5AE77-6792-4CE5-B282-A9E49A828B5F}"/>
              </a:ext>
            </a:extLst>
          </p:cNvPr>
          <p:cNvGrpSpPr/>
          <p:nvPr userDrawn="1"/>
        </p:nvGrpSpPr>
        <p:grpSpPr>
          <a:xfrm>
            <a:off x="0" y="5550692"/>
            <a:ext cx="4274449" cy="123825"/>
            <a:chOff x="0" y="5257798"/>
            <a:chExt cx="4274449" cy="123825"/>
          </a:xfrm>
        </p:grpSpPr>
        <p:cxnSp>
          <p:nvCxnSpPr>
            <p:cNvPr id="5" name="מחבר ישר 4">
              <a:extLst>
                <a:ext uri="{FF2B5EF4-FFF2-40B4-BE49-F238E27FC236}">
                  <a16:creationId xmlns:a16="http://schemas.microsoft.com/office/drawing/2014/main" id="{4BFA015C-5282-445C-BACB-09D85838120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319711"/>
              <a:ext cx="4274449" cy="0"/>
            </a:xfrm>
            <a:prstGeom prst="line">
              <a:avLst/>
            </a:prstGeom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" name="אליפסה 5">
              <a:extLst>
                <a:ext uri="{FF2B5EF4-FFF2-40B4-BE49-F238E27FC236}">
                  <a16:creationId xmlns:a16="http://schemas.microsoft.com/office/drawing/2014/main" id="{4152556C-2A73-42EC-8031-3687053F0EE3}"/>
                </a:ext>
              </a:extLst>
            </p:cNvPr>
            <p:cNvSpPr/>
            <p:nvPr/>
          </p:nvSpPr>
          <p:spPr>
            <a:xfrm rot="10800000">
              <a:off x="4150624" y="5257798"/>
              <a:ext cx="123825" cy="12382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273DBCED-25D8-498D-A753-136F8240470A}"/>
              </a:ext>
            </a:extLst>
          </p:cNvPr>
          <p:cNvGrpSpPr/>
          <p:nvPr userDrawn="1"/>
        </p:nvGrpSpPr>
        <p:grpSpPr>
          <a:xfrm flipH="1">
            <a:off x="11201400" y="5550692"/>
            <a:ext cx="990600" cy="123825"/>
            <a:chOff x="3283849" y="5257798"/>
            <a:chExt cx="990600" cy="123825"/>
          </a:xfrm>
        </p:grpSpPr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CB752A94-D94F-4B4A-A49E-022D8E5B3877}"/>
                </a:ext>
              </a:extLst>
            </p:cNvPr>
            <p:cNvCxnSpPr>
              <a:cxnSpLocks/>
            </p:cNvCxnSpPr>
            <p:nvPr/>
          </p:nvCxnSpPr>
          <p:spPr>
            <a:xfrm>
              <a:off x="3283849" y="5319711"/>
              <a:ext cx="990599" cy="0"/>
            </a:xfrm>
            <a:prstGeom prst="line">
              <a:avLst/>
            </a:prstGeom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C2AB5EFF-C372-43DF-9548-5766266E5434}"/>
                </a:ext>
              </a:extLst>
            </p:cNvPr>
            <p:cNvSpPr/>
            <p:nvPr/>
          </p:nvSpPr>
          <p:spPr>
            <a:xfrm rot="10800000">
              <a:off x="4150624" y="5257798"/>
              <a:ext cx="123825" cy="12382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pic>
        <p:nvPicPr>
          <p:cNvPr id="2" name="תמונה 1">
            <a:extLst>
              <a:ext uri="{FF2B5EF4-FFF2-40B4-BE49-F238E27FC236}">
                <a16:creationId xmlns:a16="http://schemas.microsoft.com/office/drawing/2014/main" id="{8E46B9BD-1545-4789-8983-BE6248B3B6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09660" y="4513053"/>
            <a:ext cx="786452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4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47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4">
            <a:extLst>
              <a:ext uri="{FF2B5EF4-FFF2-40B4-BE49-F238E27FC236}">
                <a16:creationId xmlns:a16="http://schemas.microsoft.com/office/drawing/2014/main" id="{25C68F50-D1A5-490C-B5B9-5FCD09CB68B9}"/>
              </a:ext>
            </a:extLst>
          </p:cNvPr>
          <p:cNvSpPr/>
          <p:nvPr/>
        </p:nvSpPr>
        <p:spPr>
          <a:xfrm rot="16200000" flipV="1">
            <a:off x="2593812" y="2421367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5594C899-0B68-4500-9C97-7634AB801D80}"/>
              </a:ext>
            </a:extLst>
          </p:cNvPr>
          <p:cNvSpPr/>
          <p:nvPr/>
        </p:nvSpPr>
        <p:spPr>
          <a:xfrm rot="16200000" flipV="1">
            <a:off x="2209865" y="3104792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14E23813-227F-4A69-BE35-FC5869376937}"/>
              </a:ext>
            </a:extLst>
          </p:cNvPr>
          <p:cNvSpPr/>
          <p:nvPr/>
        </p:nvSpPr>
        <p:spPr>
          <a:xfrm rot="16200000" flipV="1">
            <a:off x="2610229" y="3799530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12A61E58-4FFE-4F94-8F2D-A8F680F35796}"/>
              </a:ext>
            </a:extLst>
          </p:cNvPr>
          <p:cNvSpPr/>
          <p:nvPr/>
        </p:nvSpPr>
        <p:spPr>
          <a:xfrm rot="16200000" flipV="1">
            <a:off x="2196624" y="4486225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68E980-5F2B-4B9F-A4A8-3D2D16B721EB}"/>
              </a:ext>
            </a:extLst>
          </p:cNvPr>
          <p:cNvSpPr txBox="1"/>
          <p:nvPr/>
        </p:nvSpPr>
        <p:spPr>
          <a:xfrm>
            <a:off x="2398560" y="186070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B3C38F09-A715-4098-A9BC-3D197869A613}"/>
              </a:ext>
            </a:extLst>
          </p:cNvPr>
          <p:cNvSpPr/>
          <p:nvPr/>
        </p:nvSpPr>
        <p:spPr>
          <a:xfrm rot="16200000" flipV="1">
            <a:off x="2196625" y="336433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32439EC7-530D-4241-8A81-1CCE7B1BC486}"/>
              </a:ext>
            </a:extLst>
          </p:cNvPr>
          <p:cNvSpPr/>
          <p:nvPr/>
        </p:nvSpPr>
        <p:spPr>
          <a:xfrm rot="16200000" flipV="1">
            <a:off x="2610229" y="1021111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506BBE-6BEE-451A-A4C6-92D4C8F515A9}"/>
              </a:ext>
            </a:extLst>
          </p:cNvPr>
          <p:cNvSpPr txBox="1"/>
          <p:nvPr/>
        </p:nvSpPr>
        <p:spPr>
          <a:xfrm>
            <a:off x="2833906" y="573526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eople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A6D07004-368F-41D9-B8C6-27D4BABFF338}"/>
              </a:ext>
            </a:extLst>
          </p:cNvPr>
          <p:cNvSpPr/>
          <p:nvPr/>
        </p:nvSpPr>
        <p:spPr>
          <a:xfrm rot="16200000" flipV="1">
            <a:off x="2977757" y="1721649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A1B5E2-F533-41E3-9304-D62DF893508A}"/>
              </a:ext>
            </a:extLst>
          </p:cNvPr>
          <p:cNvSpPr txBox="1"/>
          <p:nvPr/>
        </p:nvSpPr>
        <p:spPr>
          <a:xfrm>
            <a:off x="2820083" y="85525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61A7E1-9B16-47D6-BB7F-BF4067C3E687}"/>
              </a:ext>
            </a:extLst>
          </p:cNvPr>
          <p:cNvSpPr txBox="1"/>
          <p:nvPr/>
        </p:nvSpPr>
        <p:spPr>
          <a:xfrm>
            <a:off x="3255429" y="124271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urpose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30D5E8-AD8B-431C-84F1-0F359FCC3F93}"/>
              </a:ext>
            </a:extLst>
          </p:cNvPr>
          <p:cNvSpPr txBox="1"/>
          <p:nvPr/>
        </p:nvSpPr>
        <p:spPr>
          <a:xfrm>
            <a:off x="3190960" y="154804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73FF79-037A-4D10-BF3A-A45385627E80}"/>
              </a:ext>
            </a:extLst>
          </p:cNvPr>
          <p:cNvSpPr txBox="1"/>
          <p:nvPr/>
        </p:nvSpPr>
        <p:spPr>
          <a:xfrm>
            <a:off x="3626306" y="193550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lace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0169A6-38F7-424C-8B08-9713ABCF8FCC}"/>
              </a:ext>
            </a:extLst>
          </p:cNvPr>
          <p:cNvSpPr txBox="1"/>
          <p:nvPr/>
        </p:nvSpPr>
        <p:spPr>
          <a:xfrm>
            <a:off x="2820083" y="2280787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33119F-F960-4B23-8C13-B72221D981FE}"/>
              </a:ext>
            </a:extLst>
          </p:cNvPr>
          <p:cNvSpPr txBox="1"/>
          <p:nvPr/>
        </p:nvSpPr>
        <p:spPr>
          <a:xfrm>
            <a:off x="3255429" y="2668243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articipation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9131A7-2B20-45B7-B2A5-2B930EC06ADF}"/>
              </a:ext>
            </a:extLst>
          </p:cNvPr>
          <p:cNvSpPr txBox="1"/>
          <p:nvPr/>
        </p:nvSpPr>
        <p:spPr>
          <a:xfrm>
            <a:off x="2420418" y="2965078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F7039E-5701-4E15-9F43-477892B4BB79}"/>
              </a:ext>
            </a:extLst>
          </p:cNvPr>
          <p:cNvSpPr txBox="1"/>
          <p:nvPr/>
        </p:nvSpPr>
        <p:spPr>
          <a:xfrm>
            <a:off x="2855764" y="3352534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olicy</a:t>
            </a:r>
            <a:endParaRPr lang="id-ID" dirty="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BD9807-1F9B-4060-9C14-2616D1B670C8}"/>
              </a:ext>
            </a:extLst>
          </p:cNvPr>
          <p:cNvSpPr txBox="1"/>
          <p:nvPr/>
        </p:nvSpPr>
        <p:spPr>
          <a:xfrm>
            <a:off x="2829239" y="3650782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603898-79E5-4D11-BE8C-22E4C7E12B6B}"/>
              </a:ext>
            </a:extLst>
          </p:cNvPr>
          <p:cNvSpPr txBox="1"/>
          <p:nvPr/>
        </p:nvSpPr>
        <p:spPr>
          <a:xfrm>
            <a:off x="3264585" y="4038238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romotion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BB1741-0E15-460E-80AA-7EA2E93A4199}"/>
              </a:ext>
            </a:extLst>
          </p:cNvPr>
          <p:cNvSpPr txBox="1"/>
          <p:nvPr/>
        </p:nvSpPr>
        <p:spPr>
          <a:xfrm>
            <a:off x="2449206" y="4346011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8CCAA9-A9D6-4F04-93DC-7B09D9145A3A}"/>
              </a:ext>
            </a:extLst>
          </p:cNvPr>
          <p:cNvSpPr txBox="1"/>
          <p:nvPr/>
        </p:nvSpPr>
        <p:spPr>
          <a:xfrm>
            <a:off x="2884552" y="4733467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erformance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מציין מיקום תוכן 2">
            <a:extLst>
              <a:ext uri="{FF2B5EF4-FFF2-40B4-BE49-F238E27FC236}">
                <a16:creationId xmlns:a16="http://schemas.microsoft.com/office/drawing/2014/main" id="{917EA608-93CA-4F8D-B84D-B9EEAF11F1B6}"/>
              </a:ext>
            </a:extLst>
          </p:cNvPr>
          <p:cNvSpPr txBox="1">
            <a:spLocks/>
          </p:cNvSpPr>
          <p:nvPr/>
        </p:nvSpPr>
        <p:spPr>
          <a:xfrm>
            <a:off x="4708592" y="2689509"/>
            <a:ext cx="7232796" cy="217263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כיצד מדיניות הקהילה תגרום לחבריה לחוש בטחון?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אילו התנהגויות ופעולות נבקש לעודד בקהילה?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אילו התנהגויות לא יהיו מקובלות בקהילה?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מהם כללי הקהילה?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כיצד מועברים המדיניות והכללים למשתתפים?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מי אחראי להסדרה?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מי אחראי להתמודדות עם קונפליקטים?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69E5E5-A66E-492A-85FE-5CA111A298FF}"/>
              </a:ext>
            </a:extLst>
          </p:cNvPr>
          <p:cNvSpPr txBox="1"/>
          <p:nvPr/>
        </p:nvSpPr>
        <p:spPr>
          <a:xfrm>
            <a:off x="5921156" y="770408"/>
            <a:ext cx="60071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מדיניות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801F79-1577-4827-B216-ECDEB52113DC}"/>
              </a:ext>
            </a:extLst>
          </p:cNvPr>
          <p:cNvSpPr txBox="1"/>
          <p:nvPr/>
        </p:nvSpPr>
        <p:spPr>
          <a:xfrm>
            <a:off x="5086350" y="217348"/>
            <a:ext cx="68419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spc="-150" dirty="0">
                <a:solidFill>
                  <a:srgbClr val="137BC5"/>
                </a:solidFill>
              </a:rPr>
              <a:t>איך יוצרים תחושת שייכות?</a:t>
            </a: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1CF52D41-F81F-4AE7-9E97-5996835EB588}"/>
              </a:ext>
            </a:extLst>
          </p:cNvPr>
          <p:cNvSpPr/>
          <p:nvPr/>
        </p:nvSpPr>
        <p:spPr>
          <a:xfrm>
            <a:off x="5909127" y="2129009"/>
            <a:ext cx="6000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/>
              <a:t>מהם הערכים, קווים מנחים וכללי הקהילה?</a:t>
            </a:r>
          </a:p>
        </p:txBody>
      </p:sp>
    </p:spTree>
    <p:extLst>
      <p:ext uri="{BB962C8B-B14F-4D97-AF65-F5344CB8AC3E}">
        <p14:creationId xmlns:p14="http://schemas.microsoft.com/office/powerpoint/2010/main" val="157225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EB68B107-55EC-4C45-8079-BA5A30ADECD2}"/>
              </a:ext>
            </a:extLst>
          </p:cNvPr>
          <p:cNvSpPr txBox="1">
            <a:spLocks/>
          </p:cNvSpPr>
          <p:nvPr/>
        </p:nvSpPr>
        <p:spPr>
          <a:xfrm>
            <a:off x="11833292" y="3917462"/>
            <a:ext cx="7232796" cy="273593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he-IL" sz="2000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BC8CE4F-C8D9-4662-B01F-7593F8116A69}"/>
              </a:ext>
            </a:extLst>
          </p:cNvPr>
          <p:cNvSpPr/>
          <p:nvPr/>
        </p:nvSpPr>
        <p:spPr>
          <a:xfrm rot="16200000" flipV="1">
            <a:off x="2593812" y="2421367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6BDE77B-6967-41CE-B017-99D80636F361}"/>
              </a:ext>
            </a:extLst>
          </p:cNvPr>
          <p:cNvSpPr/>
          <p:nvPr/>
        </p:nvSpPr>
        <p:spPr>
          <a:xfrm rot="16200000" flipV="1">
            <a:off x="2209865" y="3104792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23BDD4C-9EC3-4D2A-B576-B84484D79D21}"/>
              </a:ext>
            </a:extLst>
          </p:cNvPr>
          <p:cNvSpPr/>
          <p:nvPr/>
        </p:nvSpPr>
        <p:spPr>
          <a:xfrm rot="16200000" flipV="1">
            <a:off x="2610229" y="3799530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5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F9378C4-73A5-4D32-A140-FA6ABAAD2A40}"/>
              </a:ext>
            </a:extLst>
          </p:cNvPr>
          <p:cNvSpPr/>
          <p:nvPr/>
        </p:nvSpPr>
        <p:spPr>
          <a:xfrm rot="16200000" flipV="1">
            <a:off x="2196624" y="4486225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2E3A0-3E05-4F80-B359-3EAFE307EB14}"/>
              </a:ext>
            </a:extLst>
          </p:cNvPr>
          <p:cNvSpPr txBox="1"/>
          <p:nvPr/>
        </p:nvSpPr>
        <p:spPr>
          <a:xfrm>
            <a:off x="2398560" y="186070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86E1453-72A3-42FB-914B-CACA09D66D2E}"/>
              </a:ext>
            </a:extLst>
          </p:cNvPr>
          <p:cNvSpPr/>
          <p:nvPr/>
        </p:nvSpPr>
        <p:spPr>
          <a:xfrm rot="16200000" flipV="1">
            <a:off x="2196625" y="336433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6BACE8E-5812-4DD3-AE5B-CB2E6B154D28}"/>
              </a:ext>
            </a:extLst>
          </p:cNvPr>
          <p:cNvSpPr/>
          <p:nvPr/>
        </p:nvSpPr>
        <p:spPr>
          <a:xfrm rot="16200000" flipV="1">
            <a:off x="2610229" y="1021111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B843E-D2A7-4D4C-9F94-1BF2DE1377FB}"/>
              </a:ext>
            </a:extLst>
          </p:cNvPr>
          <p:cNvSpPr txBox="1"/>
          <p:nvPr/>
        </p:nvSpPr>
        <p:spPr>
          <a:xfrm>
            <a:off x="2833906" y="573526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eople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93D6B678-5280-4C75-863C-C270E36B0C64}"/>
              </a:ext>
            </a:extLst>
          </p:cNvPr>
          <p:cNvSpPr/>
          <p:nvPr/>
        </p:nvSpPr>
        <p:spPr>
          <a:xfrm rot="16200000" flipV="1">
            <a:off x="2977757" y="1721649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20FF32-3E06-4FF5-A07D-03A8DA015C0C}"/>
              </a:ext>
            </a:extLst>
          </p:cNvPr>
          <p:cNvSpPr txBox="1"/>
          <p:nvPr/>
        </p:nvSpPr>
        <p:spPr>
          <a:xfrm>
            <a:off x="2820083" y="85525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3EF962-2A48-42DD-B59F-7BFDEEA4C294}"/>
              </a:ext>
            </a:extLst>
          </p:cNvPr>
          <p:cNvSpPr txBox="1"/>
          <p:nvPr/>
        </p:nvSpPr>
        <p:spPr>
          <a:xfrm>
            <a:off x="3255429" y="124271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urpose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C80DDB-17FE-4ABC-91CC-DF60AD7DEE68}"/>
              </a:ext>
            </a:extLst>
          </p:cNvPr>
          <p:cNvSpPr txBox="1"/>
          <p:nvPr/>
        </p:nvSpPr>
        <p:spPr>
          <a:xfrm>
            <a:off x="3190960" y="154804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46496A-C21E-438C-8F9E-FB85B8523E60}"/>
              </a:ext>
            </a:extLst>
          </p:cNvPr>
          <p:cNvSpPr txBox="1"/>
          <p:nvPr/>
        </p:nvSpPr>
        <p:spPr>
          <a:xfrm>
            <a:off x="3626306" y="193550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lace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C9963-55E7-4707-908B-8EBAC401A3E4}"/>
              </a:ext>
            </a:extLst>
          </p:cNvPr>
          <p:cNvSpPr txBox="1"/>
          <p:nvPr/>
        </p:nvSpPr>
        <p:spPr>
          <a:xfrm>
            <a:off x="2820083" y="2280787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200C2E-BC74-4A7D-AD63-E76C21BC53FB}"/>
              </a:ext>
            </a:extLst>
          </p:cNvPr>
          <p:cNvSpPr txBox="1"/>
          <p:nvPr/>
        </p:nvSpPr>
        <p:spPr>
          <a:xfrm>
            <a:off x="3255429" y="2668243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articipation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0EA0E6-E0EA-4C7F-B0E4-6FBBB0990D65}"/>
              </a:ext>
            </a:extLst>
          </p:cNvPr>
          <p:cNvSpPr txBox="1"/>
          <p:nvPr/>
        </p:nvSpPr>
        <p:spPr>
          <a:xfrm>
            <a:off x="2420418" y="2965078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45635-F150-4DF2-B9A9-8DF28DDDD0F9}"/>
              </a:ext>
            </a:extLst>
          </p:cNvPr>
          <p:cNvSpPr txBox="1"/>
          <p:nvPr/>
        </p:nvSpPr>
        <p:spPr>
          <a:xfrm>
            <a:off x="2855764" y="3352534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olicy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F3C916-414F-431B-AB4F-61DDA923D0BF}"/>
              </a:ext>
            </a:extLst>
          </p:cNvPr>
          <p:cNvSpPr txBox="1"/>
          <p:nvPr/>
        </p:nvSpPr>
        <p:spPr>
          <a:xfrm>
            <a:off x="2829239" y="3650782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AA2D7A-3C23-482A-9E59-9BF37A37A4AA}"/>
              </a:ext>
            </a:extLst>
          </p:cNvPr>
          <p:cNvSpPr txBox="1"/>
          <p:nvPr/>
        </p:nvSpPr>
        <p:spPr>
          <a:xfrm>
            <a:off x="3264585" y="4038238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romotion</a:t>
            </a:r>
            <a:endParaRPr lang="id-ID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585664-5304-4205-918D-4B871599284F}"/>
              </a:ext>
            </a:extLst>
          </p:cNvPr>
          <p:cNvSpPr txBox="1"/>
          <p:nvPr/>
        </p:nvSpPr>
        <p:spPr>
          <a:xfrm>
            <a:off x="2449206" y="4346011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9524B4-202C-4E04-80F0-6CBB16E6B794}"/>
              </a:ext>
            </a:extLst>
          </p:cNvPr>
          <p:cNvSpPr txBox="1"/>
          <p:nvPr/>
        </p:nvSpPr>
        <p:spPr>
          <a:xfrm>
            <a:off x="2884552" y="4733467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erformance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מציין מיקום תוכן 2">
            <a:extLst>
              <a:ext uri="{FF2B5EF4-FFF2-40B4-BE49-F238E27FC236}">
                <a16:creationId xmlns:a16="http://schemas.microsoft.com/office/drawing/2014/main" id="{513F77CE-4B6B-4991-BAB9-3554F5BA5B62}"/>
              </a:ext>
            </a:extLst>
          </p:cNvPr>
          <p:cNvSpPr txBox="1">
            <a:spLocks/>
          </p:cNvSpPr>
          <p:nvPr/>
        </p:nvSpPr>
        <p:spPr>
          <a:xfrm>
            <a:off x="4708592" y="2689509"/>
            <a:ext cx="7232796" cy="217263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כיצד ניתן להרחיב את הקהילה?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כיצד אנשים ידעו על הקהילה?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באיזה קצב תרצו שתגדל?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היכן נמצאים מצטרפים פוטנציאליים עכשיו?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כיצד ניתן לעודד משתתפים קיימים להזמין חדשים?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 תרצו שידעו על הקהילה טרם ההצטרפות?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אילו אמצעי שיווק עומדים לרשותכם?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CE2A5F-F413-403C-847F-211002A33537}"/>
              </a:ext>
            </a:extLst>
          </p:cNvPr>
          <p:cNvSpPr txBox="1"/>
          <p:nvPr/>
        </p:nvSpPr>
        <p:spPr>
          <a:xfrm>
            <a:off x="4351405" y="889447"/>
            <a:ext cx="7543800" cy="1323439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r>
              <a:rPr lang="he-IL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צמיחה והתפתחות</a:t>
            </a:r>
            <a:endParaRPr lang="he-I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71F403-B4A2-4506-B874-35233EC99AC5}"/>
              </a:ext>
            </a:extLst>
          </p:cNvPr>
          <p:cNvSpPr txBox="1"/>
          <p:nvPr/>
        </p:nvSpPr>
        <p:spPr>
          <a:xfrm>
            <a:off x="5086350" y="217348"/>
            <a:ext cx="68419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spc="-150" dirty="0">
                <a:solidFill>
                  <a:srgbClr val="137BC5"/>
                </a:solidFill>
              </a:rPr>
              <a:t>איך יוצרים תחושת שייכות?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55284155-DB2C-4E13-881C-659D694EC25D}"/>
              </a:ext>
            </a:extLst>
          </p:cNvPr>
          <p:cNvSpPr/>
          <p:nvPr/>
        </p:nvSpPr>
        <p:spPr>
          <a:xfrm>
            <a:off x="8829800" y="2129009"/>
            <a:ext cx="3079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/>
              <a:t>איך הקהילה צומחת?</a:t>
            </a:r>
          </a:p>
        </p:txBody>
      </p:sp>
    </p:spTree>
    <p:extLst>
      <p:ext uri="{BB962C8B-B14F-4D97-AF65-F5344CB8AC3E}">
        <p14:creationId xmlns:p14="http://schemas.microsoft.com/office/powerpoint/2010/main" val="77568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3947CDFA-F77A-4790-8A96-139C82D1C4B1}"/>
              </a:ext>
            </a:extLst>
          </p:cNvPr>
          <p:cNvSpPr txBox="1">
            <a:spLocks/>
          </p:cNvSpPr>
          <p:nvPr/>
        </p:nvSpPr>
        <p:spPr>
          <a:xfrm>
            <a:off x="12500042" y="3740329"/>
            <a:ext cx="7232796" cy="273593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he-IL" sz="2000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9C025B8-165E-4FFD-9243-C6CC23A39C7B}"/>
              </a:ext>
            </a:extLst>
          </p:cNvPr>
          <p:cNvSpPr/>
          <p:nvPr/>
        </p:nvSpPr>
        <p:spPr>
          <a:xfrm rot="16200000" flipV="1">
            <a:off x="2593812" y="2421367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1A5E94F-8B10-475A-B0CD-3AAAF452BFFA}"/>
              </a:ext>
            </a:extLst>
          </p:cNvPr>
          <p:cNvSpPr/>
          <p:nvPr/>
        </p:nvSpPr>
        <p:spPr>
          <a:xfrm rot="16200000" flipV="1">
            <a:off x="2209865" y="3104792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E4CA58A-DC0B-4E48-8B1B-B1126515EDE4}"/>
              </a:ext>
            </a:extLst>
          </p:cNvPr>
          <p:cNvSpPr/>
          <p:nvPr/>
        </p:nvSpPr>
        <p:spPr>
          <a:xfrm rot="16200000" flipV="1">
            <a:off x="2610229" y="3799530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F005F935-294F-4E60-BC76-E52878EDBC64}"/>
              </a:ext>
            </a:extLst>
          </p:cNvPr>
          <p:cNvSpPr/>
          <p:nvPr/>
        </p:nvSpPr>
        <p:spPr>
          <a:xfrm rot="16200000" flipV="1">
            <a:off x="2196624" y="4486225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71893-4CF2-46C6-892C-DDB101AF8E17}"/>
              </a:ext>
            </a:extLst>
          </p:cNvPr>
          <p:cNvSpPr txBox="1"/>
          <p:nvPr/>
        </p:nvSpPr>
        <p:spPr>
          <a:xfrm>
            <a:off x="2398560" y="186070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420808E-C382-4BA5-A3E6-FDB98D426F05}"/>
              </a:ext>
            </a:extLst>
          </p:cNvPr>
          <p:cNvSpPr/>
          <p:nvPr/>
        </p:nvSpPr>
        <p:spPr>
          <a:xfrm rot="16200000" flipV="1">
            <a:off x="2196625" y="336433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15EBDCA-2CC6-4ACD-ADB0-955B6922027D}"/>
              </a:ext>
            </a:extLst>
          </p:cNvPr>
          <p:cNvSpPr/>
          <p:nvPr/>
        </p:nvSpPr>
        <p:spPr>
          <a:xfrm rot="16200000" flipV="1">
            <a:off x="2610229" y="1021111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DB27F-D3EB-4B70-BAB2-04900FB09B0C}"/>
              </a:ext>
            </a:extLst>
          </p:cNvPr>
          <p:cNvSpPr txBox="1"/>
          <p:nvPr/>
        </p:nvSpPr>
        <p:spPr>
          <a:xfrm>
            <a:off x="2833906" y="573526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eople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2A01F8A-A0FC-45D6-9307-D36D6A436F9B}"/>
              </a:ext>
            </a:extLst>
          </p:cNvPr>
          <p:cNvSpPr/>
          <p:nvPr/>
        </p:nvSpPr>
        <p:spPr>
          <a:xfrm rot="16200000" flipV="1">
            <a:off x="2977757" y="1721649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27523E-61D3-4D90-AA4D-75E1424D8581}"/>
              </a:ext>
            </a:extLst>
          </p:cNvPr>
          <p:cNvSpPr txBox="1"/>
          <p:nvPr/>
        </p:nvSpPr>
        <p:spPr>
          <a:xfrm>
            <a:off x="2820083" y="85525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12F40-9823-4ACF-8373-2EC93DD09FFA}"/>
              </a:ext>
            </a:extLst>
          </p:cNvPr>
          <p:cNvSpPr txBox="1"/>
          <p:nvPr/>
        </p:nvSpPr>
        <p:spPr>
          <a:xfrm>
            <a:off x="3255429" y="124271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urpose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8D944A-BF6D-497D-9C31-DE203497BE74}"/>
              </a:ext>
            </a:extLst>
          </p:cNvPr>
          <p:cNvSpPr txBox="1"/>
          <p:nvPr/>
        </p:nvSpPr>
        <p:spPr>
          <a:xfrm>
            <a:off x="3190960" y="154804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FFDA9F-8DC6-4FD1-9F11-BB9295BC8EDF}"/>
              </a:ext>
            </a:extLst>
          </p:cNvPr>
          <p:cNvSpPr txBox="1"/>
          <p:nvPr/>
        </p:nvSpPr>
        <p:spPr>
          <a:xfrm>
            <a:off x="3626306" y="193550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lace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54A6D4-9BB9-4C2A-875D-76BD28592299}"/>
              </a:ext>
            </a:extLst>
          </p:cNvPr>
          <p:cNvSpPr txBox="1"/>
          <p:nvPr/>
        </p:nvSpPr>
        <p:spPr>
          <a:xfrm>
            <a:off x="2820083" y="2280787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88137-C22C-4327-B428-E1D3F38DBD3C}"/>
              </a:ext>
            </a:extLst>
          </p:cNvPr>
          <p:cNvSpPr txBox="1"/>
          <p:nvPr/>
        </p:nvSpPr>
        <p:spPr>
          <a:xfrm>
            <a:off x="3255429" y="2668243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articipation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CC88E-73BF-4B23-BC5A-49B9F7A0F4D7}"/>
              </a:ext>
            </a:extLst>
          </p:cNvPr>
          <p:cNvSpPr txBox="1"/>
          <p:nvPr/>
        </p:nvSpPr>
        <p:spPr>
          <a:xfrm>
            <a:off x="2420418" y="2965078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D6BDF0-55C0-4328-9493-0B4D214558DB}"/>
              </a:ext>
            </a:extLst>
          </p:cNvPr>
          <p:cNvSpPr txBox="1"/>
          <p:nvPr/>
        </p:nvSpPr>
        <p:spPr>
          <a:xfrm>
            <a:off x="2855764" y="3352534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olicy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A5429-D53B-4BD1-B15A-766F1DD82B20}"/>
              </a:ext>
            </a:extLst>
          </p:cNvPr>
          <p:cNvSpPr txBox="1"/>
          <p:nvPr/>
        </p:nvSpPr>
        <p:spPr>
          <a:xfrm>
            <a:off x="2829239" y="3650782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5B5BA0-269E-41ED-BAB3-7C5EC9185339}"/>
              </a:ext>
            </a:extLst>
          </p:cNvPr>
          <p:cNvSpPr txBox="1"/>
          <p:nvPr/>
        </p:nvSpPr>
        <p:spPr>
          <a:xfrm>
            <a:off x="3264585" y="4038238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romotion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4B16AC-4911-4C88-B8C0-E150ECE2D26A}"/>
              </a:ext>
            </a:extLst>
          </p:cNvPr>
          <p:cNvSpPr txBox="1"/>
          <p:nvPr/>
        </p:nvSpPr>
        <p:spPr>
          <a:xfrm>
            <a:off x="2449206" y="4346011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FE0011-A9EB-4FE0-B0CA-6C1DC3D3E3FE}"/>
              </a:ext>
            </a:extLst>
          </p:cNvPr>
          <p:cNvSpPr txBox="1"/>
          <p:nvPr/>
        </p:nvSpPr>
        <p:spPr>
          <a:xfrm>
            <a:off x="2884552" y="4733467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erformance</a:t>
            </a:r>
            <a:endParaRPr lang="id-ID" dirty="0">
              <a:latin typeface="+mj-lt"/>
            </a:endParaRPr>
          </a:p>
        </p:txBody>
      </p:sp>
      <p:sp>
        <p:nvSpPr>
          <p:cNvPr id="27" name="מציין מיקום תוכן 2">
            <a:extLst>
              <a:ext uri="{FF2B5EF4-FFF2-40B4-BE49-F238E27FC236}">
                <a16:creationId xmlns:a16="http://schemas.microsoft.com/office/drawing/2014/main" id="{125A028A-7A86-4366-81A5-2679E079E534}"/>
              </a:ext>
            </a:extLst>
          </p:cNvPr>
          <p:cNvSpPr txBox="1">
            <a:spLocks/>
          </p:cNvSpPr>
          <p:nvPr/>
        </p:nvSpPr>
        <p:spPr>
          <a:xfrm>
            <a:off x="4708592" y="2689509"/>
            <a:ext cx="7232796" cy="217263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כיצד ניתן למדוד השתתפות בקהילה לאורך זמן?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היכן נמצאים הנתונים הדרושים לכם למעקב אחר ביצוע?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 האם הם זמינים עבורכם?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האם אתם נדרשים לדווח על ביצועי הקהילה? למי? באיזו תדירות?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אילו פעולות יתרמו לשיפור הביצוע?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BDE514-CE96-45D7-8E32-0A9A86C0580E}"/>
              </a:ext>
            </a:extLst>
          </p:cNvPr>
          <p:cNvSpPr txBox="1"/>
          <p:nvPr/>
        </p:nvSpPr>
        <p:spPr>
          <a:xfrm>
            <a:off x="5921156" y="770408"/>
            <a:ext cx="60071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ביצוע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CB26D9-D349-4B41-8EA2-CEE455BBCBD9}"/>
              </a:ext>
            </a:extLst>
          </p:cNvPr>
          <p:cNvSpPr txBox="1"/>
          <p:nvPr/>
        </p:nvSpPr>
        <p:spPr>
          <a:xfrm>
            <a:off x="5086350" y="217348"/>
            <a:ext cx="68419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spc="-150" dirty="0">
                <a:solidFill>
                  <a:srgbClr val="137BC5"/>
                </a:solidFill>
              </a:rPr>
              <a:t>איך יוצרים תחושת שייכות?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AF4E974C-4150-4280-A764-987D680D2FC2}"/>
              </a:ext>
            </a:extLst>
          </p:cNvPr>
          <p:cNvSpPr/>
          <p:nvPr/>
        </p:nvSpPr>
        <p:spPr>
          <a:xfrm>
            <a:off x="7451217" y="2129009"/>
            <a:ext cx="445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/>
              <a:t>כיצד נמדדת הצלחה בקהילה?</a:t>
            </a:r>
          </a:p>
        </p:txBody>
      </p:sp>
    </p:spTree>
    <p:extLst>
      <p:ext uri="{BB962C8B-B14F-4D97-AF65-F5344CB8AC3E}">
        <p14:creationId xmlns:p14="http://schemas.microsoft.com/office/powerpoint/2010/main" val="13990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E5E2B8D-8E01-437D-A009-4E69EAF20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4" r="2428"/>
          <a:stretch/>
        </p:blipFill>
        <p:spPr>
          <a:xfrm>
            <a:off x="0" y="0"/>
            <a:ext cx="12192000" cy="5026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430D4A-0E0C-4C2E-9AFB-76140BF8B4C5}"/>
              </a:ext>
            </a:extLst>
          </p:cNvPr>
          <p:cNvSpPr txBox="1"/>
          <p:nvPr/>
        </p:nvSpPr>
        <p:spPr>
          <a:xfrm>
            <a:off x="1905000" y="781050"/>
            <a:ext cx="838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spc="600" dirty="0">
                <a:solidFill>
                  <a:schemeClr val="bg1"/>
                </a:solidFill>
              </a:rPr>
              <a:t>איך יוצרים תחושת שייכות?</a:t>
            </a:r>
          </a:p>
        </p:txBody>
      </p:sp>
    </p:spTree>
    <p:extLst>
      <p:ext uri="{BB962C8B-B14F-4D97-AF65-F5344CB8AC3E}">
        <p14:creationId xmlns:p14="http://schemas.microsoft.com/office/powerpoint/2010/main" val="391138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log.co.il/images/speaker4.png">
            <a:extLst>
              <a:ext uri="{FF2B5EF4-FFF2-40B4-BE49-F238E27FC236}">
                <a16:creationId xmlns:a16="http://schemas.microsoft.com/office/drawing/2014/main" id="{068E372B-B42D-46AC-86AB-1B5F605B6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2561213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BF1C920-2F49-4827-99F6-8B1681BDD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668173"/>
            <a:ext cx="3987800" cy="170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9675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he-IL" altLang="he-IL" sz="4000" dirty="0">
                <a:solidFill>
                  <a:srgbClr val="4F91CD"/>
                </a:solidFill>
                <a:latin typeface="MFWNarkissNewLight"/>
              </a:rPr>
              <a:t>שַׁיָּיכוּת </a:t>
            </a:r>
            <a:r>
              <a:rPr kumimoji="0" lang="he-IL" altLang="he-IL" sz="4000" b="0" i="0" strike="noStrike" cap="none" normalizeH="0" baseline="0" dirty="0">
                <a:ln>
                  <a:noFill/>
                </a:ln>
                <a:solidFill>
                  <a:srgbClr val="4F91CD"/>
                </a:solidFill>
                <a:effectLst/>
                <a:latin typeface="MFWNarkissNewLight"/>
              </a:rPr>
              <a:t>       </a:t>
            </a:r>
            <a:endParaRPr kumimoji="0" lang="he-IL" altLang="he-IL" sz="4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FWNarkissNewLight"/>
                <a:cs typeface="Arial" panose="020B0604020202020204" pitchFamily="34" charset="0"/>
              </a:rPr>
              <a:t>הרגשה של היות שייך,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FWNarkissNewLight"/>
                <a:cs typeface="Arial" panose="020B0604020202020204" pitchFamily="34" charset="0"/>
              </a:rPr>
              <a:t>הרגשה של להיות חלק ממשהו או מקבוצה</a:t>
            </a:r>
            <a:endParaRPr kumimoji="0" lang="he-IL" altLang="he-IL" sz="1600" b="0" i="0" strike="noStrike" cap="none" normalizeH="0" baseline="0" dirty="0">
              <a:ln>
                <a:noFill/>
              </a:ln>
              <a:solidFill>
                <a:srgbClr val="4F91CD"/>
              </a:solidFill>
              <a:effectLst/>
              <a:latin typeface="MFWNarkissNewLight"/>
            </a:endParaRPr>
          </a:p>
        </p:txBody>
      </p:sp>
      <p:pic>
        <p:nvPicPr>
          <p:cNvPr id="1028" name="Picture 4" descr="https://milog.co.il/images/speaker4.png">
            <a:extLst>
              <a:ext uri="{FF2B5EF4-FFF2-40B4-BE49-F238E27FC236}">
                <a16:creationId xmlns:a16="http://schemas.microsoft.com/office/drawing/2014/main" id="{3EE29F35-4DB0-4AD9-A38C-D77E2039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9875" y="32667894"/>
            <a:ext cx="103867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E130CE06-B75F-44C6-994B-AB649D0C7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914" y="2462507"/>
            <a:ext cx="10666186" cy="170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9675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>
              <a:lnSpc>
                <a:spcPct val="150000"/>
              </a:lnSpc>
            </a:pPr>
            <a:r>
              <a:rPr lang="he-IL" altLang="he-IL" sz="4000" dirty="0">
                <a:solidFill>
                  <a:srgbClr val="4F91CD"/>
                </a:solidFill>
                <a:latin typeface="MFWNarkissNewLight"/>
              </a:rPr>
              <a:t>קְהִילָּה</a:t>
            </a:r>
            <a:r>
              <a:rPr lang="he-IL" altLang="he-IL" sz="1600" dirty="0">
                <a:solidFill>
                  <a:srgbClr val="4F91CD"/>
                </a:solidFill>
                <a:latin typeface="MFWNarkissNewLight"/>
              </a:rPr>
              <a:t> 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4F91CD"/>
                </a:solidFill>
                <a:effectLst/>
                <a:latin typeface="MFWNarkissNewLight"/>
              </a:rPr>
              <a:t>       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FWNarkissNewLight"/>
              </a:rPr>
              <a:t>1.</a:t>
            </a:r>
            <a:r>
              <a:rPr lang="he-IL" altLang="he-IL" sz="1600" dirty="0">
                <a:solidFill>
                  <a:srgbClr val="4F91CD"/>
                </a:solidFill>
                <a:latin typeface="MFWNarkissNewLight"/>
              </a:rPr>
              <a:t> 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FWNarkissNewLight"/>
                <a:cs typeface="Arial" panose="020B0604020202020204" pitchFamily="34" charset="0"/>
              </a:rPr>
              <a:t>ציבור, עדה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r" rtl="1">
              <a:lnSpc>
                <a:spcPct val="150000"/>
              </a:lnSpc>
            </a:pPr>
            <a:r>
              <a:rPr lang="he-IL" sz="1600" dirty="0"/>
              <a:t>2. קבוצה חברתית בעל מאפיינים משותפים, כמו מיקום גיאוגרפי, שלטון, היסטוריה, תחומי עניין וכד'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rgbClr val="4F91CD"/>
              </a:solidFill>
              <a:effectLst/>
              <a:latin typeface="MFWNarkissNewLight"/>
            </a:endParaRPr>
          </a:p>
        </p:txBody>
      </p:sp>
      <p:pic>
        <p:nvPicPr>
          <p:cNvPr id="1030" name="Picture 6" descr="https://milog.co.il/images/speaker4.png">
            <a:extLst>
              <a:ext uri="{FF2B5EF4-FFF2-40B4-BE49-F238E27FC236}">
                <a16:creationId xmlns:a16="http://schemas.microsoft.com/office/drawing/2014/main" id="{A860FFA2-4A34-47B4-854B-9ECCE04D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7973338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4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4">
            <a:extLst>
              <a:ext uri="{FF2B5EF4-FFF2-40B4-BE49-F238E27FC236}">
                <a16:creationId xmlns:a16="http://schemas.microsoft.com/office/drawing/2014/main" id="{3156C5EF-B4C0-4906-AA21-EB9D78249F31}"/>
              </a:ext>
            </a:extLst>
          </p:cNvPr>
          <p:cNvSpPr/>
          <p:nvPr/>
        </p:nvSpPr>
        <p:spPr>
          <a:xfrm rot="16200000" flipV="1">
            <a:off x="2593812" y="2421367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93A9C8EC-63C2-4815-9ED9-402E6D97FFF7}"/>
              </a:ext>
            </a:extLst>
          </p:cNvPr>
          <p:cNvSpPr/>
          <p:nvPr/>
        </p:nvSpPr>
        <p:spPr>
          <a:xfrm rot="16200000" flipV="1">
            <a:off x="2209865" y="3104792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A1880EA-A9EA-4F31-9C52-78506B2E682C}"/>
              </a:ext>
            </a:extLst>
          </p:cNvPr>
          <p:cNvSpPr/>
          <p:nvPr/>
        </p:nvSpPr>
        <p:spPr>
          <a:xfrm rot="16200000" flipV="1">
            <a:off x="2610229" y="3799530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5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CF8F4F9A-EB0F-4845-8DAE-1FFBF0196A89}"/>
              </a:ext>
            </a:extLst>
          </p:cNvPr>
          <p:cNvSpPr/>
          <p:nvPr/>
        </p:nvSpPr>
        <p:spPr>
          <a:xfrm rot="16200000" flipV="1">
            <a:off x="2196624" y="4486225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6ED156-E93B-4BA4-BF24-84D64F9B5A05}"/>
              </a:ext>
            </a:extLst>
          </p:cNvPr>
          <p:cNvSpPr txBox="1"/>
          <p:nvPr/>
        </p:nvSpPr>
        <p:spPr>
          <a:xfrm>
            <a:off x="2398560" y="186070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1C0B5630-5AED-427F-8189-43407A174380}"/>
              </a:ext>
            </a:extLst>
          </p:cNvPr>
          <p:cNvSpPr/>
          <p:nvPr/>
        </p:nvSpPr>
        <p:spPr>
          <a:xfrm rot="16200000" flipV="1">
            <a:off x="2196625" y="336433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56ADD82C-7356-4999-8D87-6102C3605585}"/>
              </a:ext>
            </a:extLst>
          </p:cNvPr>
          <p:cNvSpPr/>
          <p:nvPr/>
        </p:nvSpPr>
        <p:spPr>
          <a:xfrm rot="16200000" flipV="1">
            <a:off x="2610229" y="1021111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5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7BE6BC-626C-4A35-97C1-DC9BB08D578D}"/>
              </a:ext>
            </a:extLst>
          </p:cNvPr>
          <p:cNvSpPr txBox="1"/>
          <p:nvPr/>
        </p:nvSpPr>
        <p:spPr>
          <a:xfrm>
            <a:off x="2833906" y="573526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eople</a:t>
            </a:r>
            <a:endParaRPr lang="id-ID" dirty="0">
              <a:latin typeface="+mj-lt"/>
            </a:endParaRPr>
          </a:p>
        </p:txBody>
      </p:sp>
      <p:sp>
        <p:nvSpPr>
          <p:cNvPr id="54" name="Freeform 7">
            <a:extLst>
              <a:ext uri="{FF2B5EF4-FFF2-40B4-BE49-F238E27FC236}">
                <a16:creationId xmlns:a16="http://schemas.microsoft.com/office/drawing/2014/main" id="{444D7040-415E-4405-ABA9-4C2B5BB1A60F}"/>
              </a:ext>
            </a:extLst>
          </p:cNvPr>
          <p:cNvSpPr/>
          <p:nvPr/>
        </p:nvSpPr>
        <p:spPr>
          <a:xfrm rot="16200000" flipV="1">
            <a:off x="2977757" y="1721649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5A9FB6-C550-4DDE-BC9D-FB96B53F3A46}"/>
              </a:ext>
            </a:extLst>
          </p:cNvPr>
          <p:cNvSpPr txBox="1"/>
          <p:nvPr/>
        </p:nvSpPr>
        <p:spPr>
          <a:xfrm>
            <a:off x="2820083" y="85525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4114C9-E44C-44A6-BF32-587AB0221140}"/>
              </a:ext>
            </a:extLst>
          </p:cNvPr>
          <p:cNvSpPr txBox="1"/>
          <p:nvPr/>
        </p:nvSpPr>
        <p:spPr>
          <a:xfrm>
            <a:off x="3255429" y="124271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urpose</a:t>
            </a:r>
            <a:endParaRPr lang="id-ID" dirty="0"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65D96A-FF2B-46D5-B179-139705E0A817}"/>
              </a:ext>
            </a:extLst>
          </p:cNvPr>
          <p:cNvSpPr txBox="1"/>
          <p:nvPr/>
        </p:nvSpPr>
        <p:spPr>
          <a:xfrm>
            <a:off x="3190960" y="154804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F6E135-0EEB-4D5D-8252-AA1A443B8C0C}"/>
              </a:ext>
            </a:extLst>
          </p:cNvPr>
          <p:cNvSpPr txBox="1"/>
          <p:nvPr/>
        </p:nvSpPr>
        <p:spPr>
          <a:xfrm>
            <a:off x="3626306" y="193550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lace</a:t>
            </a:r>
            <a:endParaRPr lang="id-ID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6B640B-6312-4165-BA8B-1F3CD311C163}"/>
              </a:ext>
            </a:extLst>
          </p:cNvPr>
          <p:cNvSpPr txBox="1"/>
          <p:nvPr/>
        </p:nvSpPr>
        <p:spPr>
          <a:xfrm>
            <a:off x="2820083" y="2280787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0F9032-A5A4-4748-B450-461A3404BC6A}"/>
              </a:ext>
            </a:extLst>
          </p:cNvPr>
          <p:cNvSpPr txBox="1"/>
          <p:nvPr/>
        </p:nvSpPr>
        <p:spPr>
          <a:xfrm>
            <a:off x="3255429" y="2668243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articipation</a:t>
            </a:r>
            <a:endParaRPr lang="id-ID" dirty="0"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1C981C-19FF-480E-B5C7-74CB6422B4D9}"/>
              </a:ext>
            </a:extLst>
          </p:cNvPr>
          <p:cNvSpPr txBox="1"/>
          <p:nvPr/>
        </p:nvSpPr>
        <p:spPr>
          <a:xfrm>
            <a:off x="2420418" y="2965078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B77F5A-0BBC-4D93-9287-1A3C81A008C3}"/>
              </a:ext>
            </a:extLst>
          </p:cNvPr>
          <p:cNvSpPr txBox="1"/>
          <p:nvPr/>
        </p:nvSpPr>
        <p:spPr>
          <a:xfrm>
            <a:off x="2855764" y="3352534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olicy</a:t>
            </a:r>
            <a:endParaRPr lang="id-ID" dirty="0">
              <a:latin typeface="+mj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E3D3EC-A2B8-4803-A5E9-735134900DB0}"/>
              </a:ext>
            </a:extLst>
          </p:cNvPr>
          <p:cNvSpPr txBox="1"/>
          <p:nvPr/>
        </p:nvSpPr>
        <p:spPr>
          <a:xfrm>
            <a:off x="2829239" y="3650782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3D4BA45-8726-4E53-84A7-020AEAFDA3A7}"/>
              </a:ext>
            </a:extLst>
          </p:cNvPr>
          <p:cNvSpPr txBox="1"/>
          <p:nvPr/>
        </p:nvSpPr>
        <p:spPr>
          <a:xfrm>
            <a:off x="3264585" y="4038238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romotion</a:t>
            </a:r>
            <a:endParaRPr lang="id-ID" dirty="0"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C13794A-782F-4107-9199-9037FF200DB1}"/>
              </a:ext>
            </a:extLst>
          </p:cNvPr>
          <p:cNvSpPr txBox="1"/>
          <p:nvPr/>
        </p:nvSpPr>
        <p:spPr>
          <a:xfrm>
            <a:off x="2449206" y="4346011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0EF62F-73CE-4B9B-ABCC-18DFD8F03F3B}"/>
              </a:ext>
            </a:extLst>
          </p:cNvPr>
          <p:cNvSpPr txBox="1"/>
          <p:nvPr/>
        </p:nvSpPr>
        <p:spPr>
          <a:xfrm>
            <a:off x="2884552" y="4733467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erformance</a:t>
            </a:r>
            <a:endParaRPr lang="id-ID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650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2C53BE2-23D1-4966-81A3-2B44E7062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2"/>
          <a:stretch/>
        </p:blipFill>
        <p:spPr>
          <a:xfrm>
            <a:off x="0" y="-1"/>
            <a:ext cx="12191079" cy="5019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E96CFF-EED5-4605-BE72-B28342BB6047}"/>
              </a:ext>
            </a:extLst>
          </p:cNvPr>
          <p:cNvSpPr txBox="1"/>
          <p:nvPr/>
        </p:nvSpPr>
        <p:spPr>
          <a:xfrm>
            <a:off x="6667500" y="603250"/>
            <a:ext cx="53213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יחד נעשה את העולם פחות בודד</a:t>
            </a:r>
          </a:p>
        </p:txBody>
      </p:sp>
    </p:spTree>
    <p:extLst>
      <p:ext uri="{BB962C8B-B14F-4D97-AF65-F5344CB8AC3E}">
        <p14:creationId xmlns:p14="http://schemas.microsoft.com/office/powerpoint/2010/main" val="64454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4708592" y="2689509"/>
            <a:ext cx="7232796" cy="217263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מי אינם חברי הקבוצה?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האם צריכים לעמוד בדרישות מסוימות לצורך השתתפות בקהילה?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 מאפיין את אנשי הקהילה?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 הערכים החשובים להם?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 המוטיבציה שלהם להשתתפות בקהילה?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 המטרות שלהם?</a:t>
            </a:r>
            <a:endParaRPr lang="he-IL" sz="1800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DF920630-2578-4D62-BD0F-18E1A2B6C684}"/>
              </a:ext>
            </a:extLst>
          </p:cNvPr>
          <p:cNvSpPr/>
          <p:nvPr/>
        </p:nvSpPr>
        <p:spPr>
          <a:xfrm rot="16200000" flipV="1">
            <a:off x="2593812" y="2421367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08B2A5F-95D6-4A16-B1B5-85B0855E3F0A}"/>
              </a:ext>
            </a:extLst>
          </p:cNvPr>
          <p:cNvSpPr/>
          <p:nvPr/>
        </p:nvSpPr>
        <p:spPr>
          <a:xfrm rot="16200000" flipV="1">
            <a:off x="2209865" y="3104792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BFFC86D-A78C-4683-AFB5-5CDA7DF43D94}"/>
              </a:ext>
            </a:extLst>
          </p:cNvPr>
          <p:cNvSpPr/>
          <p:nvPr/>
        </p:nvSpPr>
        <p:spPr>
          <a:xfrm rot="16200000" flipV="1">
            <a:off x="2610229" y="3799530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61CB6ED8-E794-48E8-A20A-69BFF4A02647}"/>
              </a:ext>
            </a:extLst>
          </p:cNvPr>
          <p:cNvSpPr/>
          <p:nvPr/>
        </p:nvSpPr>
        <p:spPr>
          <a:xfrm rot="16200000" flipV="1">
            <a:off x="2196624" y="4486225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35602-8308-45E1-A19D-535E053FBB65}"/>
              </a:ext>
            </a:extLst>
          </p:cNvPr>
          <p:cNvSpPr txBox="1"/>
          <p:nvPr/>
        </p:nvSpPr>
        <p:spPr>
          <a:xfrm>
            <a:off x="2398560" y="186070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33F82E0-4081-4DB8-A7BB-FFC0DAAD8DBC}"/>
              </a:ext>
            </a:extLst>
          </p:cNvPr>
          <p:cNvSpPr/>
          <p:nvPr/>
        </p:nvSpPr>
        <p:spPr>
          <a:xfrm rot="16200000" flipV="1">
            <a:off x="2196625" y="336433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FA398F7-0F24-4D4C-A918-98984BBBF7F8}"/>
              </a:ext>
            </a:extLst>
          </p:cNvPr>
          <p:cNvSpPr/>
          <p:nvPr/>
        </p:nvSpPr>
        <p:spPr>
          <a:xfrm rot="16200000" flipV="1">
            <a:off x="2610229" y="1021111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394164-A483-4F5D-BE59-0C3063F2DB32}"/>
              </a:ext>
            </a:extLst>
          </p:cNvPr>
          <p:cNvSpPr txBox="1"/>
          <p:nvPr/>
        </p:nvSpPr>
        <p:spPr>
          <a:xfrm>
            <a:off x="2833906" y="573526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eople</a:t>
            </a:r>
            <a:endParaRPr lang="id-ID" dirty="0">
              <a:latin typeface="+mj-lt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18C23D8-2CFB-4383-8258-EDB56497D688}"/>
              </a:ext>
            </a:extLst>
          </p:cNvPr>
          <p:cNvSpPr/>
          <p:nvPr/>
        </p:nvSpPr>
        <p:spPr>
          <a:xfrm rot="16200000" flipV="1">
            <a:off x="2977757" y="1721649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1F8482-976C-44BE-84A7-6267A784BAFD}"/>
              </a:ext>
            </a:extLst>
          </p:cNvPr>
          <p:cNvSpPr txBox="1"/>
          <p:nvPr/>
        </p:nvSpPr>
        <p:spPr>
          <a:xfrm>
            <a:off x="2820083" y="85525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192712-7FCD-445C-A8C2-9651CFE48402}"/>
              </a:ext>
            </a:extLst>
          </p:cNvPr>
          <p:cNvSpPr txBox="1"/>
          <p:nvPr/>
        </p:nvSpPr>
        <p:spPr>
          <a:xfrm>
            <a:off x="3255429" y="124271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urpose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48EE1-985B-4D8A-AF4B-254AB5D9593B}"/>
              </a:ext>
            </a:extLst>
          </p:cNvPr>
          <p:cNvSpPr txBox="1"/>
          <p:nvPr/>
        </p:nvSpPr>
        <p:spPr>
          <a:xfrm>
            <a:off x="3190960" y="154804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1623CB-ACC7-433A-B411-24C9DC2A539C}"/>
              </a:ext>
            </a:extLst>
          </p:cNvPr>
          <p:cNvSpPr txBox="1"/>
          <p:nvPr/>
        </p:nvSpPr>
        <p:spPr>
          <a:xfrm>
            <a:off x="3626306" y="193550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lace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D1F282-755B-4039-8E81-9302F2C310B2}"/>
              </a:ext>
            </a:extLst>
          </p:cNvPr>
          <p:cNvSpPr txBox="1"/>
          <p:nvPr/>
        </p:nvSpPr>
        <p:spPr>
          <a:xfrm>
            <a:off x="2820083" y="2280787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D25284-AD27-48E5-8608-F2136C5B3FDA}"/>
              </a:ext>
            </a:extLst>
          </p:cNvPr>
          <p:cNvSpPr txBox="1"/>
          <p:nvPr/>
        </p:nvSpPr>
        <p:spPr>
          <a:xfrm>
            <a:off x="3255429" y="2668243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articipation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B57576-4556-4E5E-8976-F770CCAF0972}"/>
              </a:ext>
            </a:extLst>
          </p:cNvPr>
          <p:cNvSpPr txBox="1"/>
          <p:nvPr/>
        </p:nvSpPr>
        <p:spPr>
          <a:xfrm>
            <a:off x="2420418" y="2965078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A87027-A5B7-4A51-9423-22E562A8038C}"/>
              </a:ext>
            </a:extLst>
          </p:cNvPr>
          <p:cNvSpPr txBox="1"/>
          <p:nvPr/>
        </p:nvSpPr>
        <p:spPr>
          <a:xfrm>
            <a:off x="2855764" y="3352534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olicy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C20DFB-B4D0-4664-9F37-8230F7FDAA6C}"/>
              </a:ext>
            </a:extLst>
          </p:cNvPr>
          <p:cNvSpPr txBox="1"/>
          <p:nvPr/>
        </p:nvSpPr>
        <p:spPr>
          <a:xfrm>
            <a:off x="2829239" y="3650782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43E1C3-5BA1-45A5-B6C0-D585F8FF46E3}"/>
              </a:ext>
            </a:extLst>
          </p:cNvPr>
          <p:cNvSpPr txBox="1"/>
          <p:nvPr/>
        </p:nvSpPr>
        <p:spPr>
          <a:xfrm>
            <a:off x="3264585" y="4038238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romotion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1B0391-A8A3-4D3B-A752-1B3029A7D167}"/>
              </a:ext>
            </a:extLst>
          </p:cNvPr>
          <p:cNvSpPr txBox="1"/>
          <p:nvPr/>
        </p:nvSpPr>
        <p:spPr>
          <a:xfrm>
            <a:off x="2449206" y="4346011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D70B8-7DF8-454A-B526-352AB827694B}"/>
              </a:ext>
            </a:extLst>
          </p:cNvPr>
          <p:cNvSpPr txBox="1"/>
          <p:nvPr/>
        </p:nvSpPr>
        <p:spPr>
          <a:xfrm>
            <a:off x="2884552" y="4733467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erformance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5CB42-3F98-4FF4-8D22-801C4BA14DA8}"/>
              </a:ext>
            </a:extLst>
          </p:cNvPr>
          <p:cNvSpPr txBox="1"/>
          <p:nvPr/>
        </p:nvSpPr>
        <p:spPr>
          <a:xfrm>
            <a:off x="5921156" y="770408"/>
            <a:ext cx="60071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אנשים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E6C2E5-D686-441C-A85F-392C27C1D45B}"/>
              </a:ext>
            </a:extLst>
          </p:cNvPr>
          <p:cNvSpPr txBox="1"/>
          <p:nvPr/>
        </p:nvSpPr>
        <p:spPr>
          <a:xfrm>
            <a:off x="3546256" y="217348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spc="-150" dirty="0">
                <a:solidFill>
                  <a:srgbClr val="137BC5"/>
                </a:solidFill>
              </a:rPr>
              <a:t>איך יוצרים תחושת שייכות?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68F274C-7449-40CA-BE42-F055577A92AF}"/>
              </a:ext>
            </a:extLst>
          </p:cNvPr>
          <p:cNvSpPr/>
          <p:nvPr/>
        </p:nvSpPr>
        <p:spPr>
          <a:xfrm>
            <a:off x="8826594" y="2129009"/>
            <a:ext cx="3082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/>
              <a:t>מיהם חברי הקבוצה?</a:t>
            </a:r>
          </a:p>
        </p:txBody>
      </p:sp>
    </p:spTree>
    <p:extLst>
      <p:ext uri="{BB962C8B-B14F-4D97-AF65-F5344CB8AC3E}">
        <p14:creationId xmlns:p14="http://schemas.microsoft.com/office/powerpoint/2010/main" val="177303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">
            <a:extLst>
              <a:ext uri="{FF2B5EF4-FFF2-40B4-BE49-F238E27FC236}">
                <a16:creationId xmlns:a16="http://schemas.microsoft.com/office/drawing/2014/main" id="{834D004C-410D-4ABF-98F8-081032550F8A}"/>
              </a:ext>
            </a:extLst>
          </p:cNvPr>
          <p:cNvSpPr/>
          <p:nvPr/>
        </p:nvSpPr>
        <p:spPr>
          <a:xfrm rot="16200000" flipV="1">
            <a:off x="2593812" y="2421367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29C6A14A-537B-4EE6-8CEA-86DC79C8D2B0}"/>
              </a:ext>
            </a:extLst>
          </p:cNvPr>
          <p:cNvSpPr/>
          <p:nvPr/>
        </p:nvSpPr>
        <p:spPr>
          <a:xfrm rot="16200000" flipV="1">
            <a:off x="2209865" y="3104792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2F073A37-860A-4E65-BCFA-B80622B57CA3}"/>
              </a:ext>
            </a:extLst>
          </p:cNvPr>
          <p:cNvSpPr/>
          <p:nvPr/>
        </p:nvSpPr>
        <p:spPr>
          <a:xfrm rot="16200000" flipV="1">
            <a:off x="2610229" y="3799530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F9AED5F6-5265-4B5E-8136-C6292D2341AE}"/>
              </a:ext>
            </a:extLst>
          </p:cNvPr>
          <p:cNvSpPr/>
          <p:nvPr/>
        </p:nvSpPr>
        <p:spPr>
          <a:xfrm rot="16200000" flipV="1">
            <a:off x="2196624" y="4486225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DDD40BEE-3CFF-4452-AE28-BFE659AEE082}"/>
              </a:ext>
            </a:extLst>
          </p:cNvPr>
          <p:cNvSpPr/>
          <p:nvPr/>
        </p:nvSpPr>
        <p:spPr>
          <a:xfrm rot="16200000" flipV="1">
            <a:off x="2196625" y="336433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D8DED842-FF03-4779-9331-31AD102BD66A}"/>
              </a:ext>
            </a:extLst>
          </p:cNvPr>
          <p:cNvSpPr/>
          <p:nvPr/>
        </p:nvSpPr>
        <p:spPr>
          <a:xfrm rot="16200000" flipV="1">
            <a:off x="2610229" y="1021111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5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1358C08C-496B-48E4-BBBE-0FCBE52A9E61}"/>
              </a:ext>
            </a:extLst>
          </p:cNvPr>
          <p:cNvSpPr/>
          <p:nvPr/>
        </p:nvSpPr>
        <p:spPr>
          <a:xfrm rot="16200000" flipV="1">
            <a:off x="2977757" y="1721649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FD0130-77AE-49B6-8FBB-BEC2F7BC1E6C}"/>
              </a:ext>
            </a:extLst>
          </p:cNvPr>
          <p:cNvSpPr txBox="1"/>
          <p:nvPr/>
        </p:nvSpPr>
        <p:spPr>
          <a:xfrm>
            <a:off x="2820083" y="85525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D3BA71-308C-4E63-86A5-1E6B0436D948}"/>
              </a:ext>
            </a:extLst>
          </p:cNvPr>
          <p:cNvSpPr txBox="1"/>
          <p:nvPr/>
        </p:nvSpPr>
        <p:spPr>
          <a:xfrm>
            <a:off x="3255429" y="124271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urpose</a:t>
            </a:r>
            <a:endParaRPr lang="id-ID" dirty="0">
              <a:latin typeface="+mj-lt"/>
            </a:endParaRPr>
          </a:p>
        </p:txBody>
      </p:sp>
      <p:grpSp>
        <p:nvGrpSpPr>
          <p:cNvPr id="45" name="קבוצה 44">
            <a:extLst>
              <a:ext uri="{FF2B5EF4-FFF2-40B4-BE49-F238E27FC236}">
                <a16:creationId xmlns:a16="http://schemas.microsoft.com/office/drawing/2014/main" id="{D349BF14-6FCE-4C38-A2E6-9FBB20791C5E}"/>
              </a:ext>
            </a:extLst>
          </p:cNvPr>
          <p:cNvGrpSpPr/>
          <p:nvPr/>
        </p:nvGrpSpPr>
        <p:grpSpPr>
          <a:xfrm>
            <a:off x="2398560" y="186070"/>
            <a:ext cx="2363957" cy="5175604"/>
            <a:chOff x="2398560" y="186070"/>
            <a:chExt cx="2363957" cy="51756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2756D4-0727-412F-993B-956F7E7FC3A4}"/>
                </a:ext>
              </a:extLst>
            </p:cNvPr>
            <p:cNvSpPr txBox="1"/>
            <p:nvPr/>
          </p:nvSpPr>
          <p:spPr>
            <a:xfrm>
              <a:off x="2398560" y="186070"/>
              <a:ext cx="5089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Roboto Slab" pitchFamily="2" charset="0"/>
                </a:rPr>
                <a:t>P</a:t>
              </a:r>
              <a:endParaRPr lang="id-ID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C38C6C-2A85-4F63-8C69-B1B5922C0B27}"/>
                </a:ext>
              </a:extLst>
            </p:cNvPr>
            <p:cNvSpPr txBox="1"/>
            <p:nvPr/>
          </p:nvSpPr>
          <p:spPr>
            <a:xfrm>
              <a:off x="2833906" y="573526"/>
              <a:ext cx="11270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ID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eople</a:t>
              </a:r>
              <a:endParaRPr lang="id-ID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8150AB-C681-4A40-B015-2570DFADF262}"/>
                </a:ext>
              </a:extLst>
            </p:cNvPr>
            <p:cNvSpPr txBox="1"/>
            <p:nvPr/>
          </p:nvSpPr>
          <p:spPr>
            <a:xfrm>
              <a:off x="3190960" y="1548049"/>
              <a:ext cx="5089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Roboto Slab" pitchFamily="2" charset="0"/>
                </a:rPr>
                <a:t>P</a:t>
              </a:r>
              <a:endParaRPr lang="id-ID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933AC1-7117-46A3-BBCA-6D8AA7F3CB9F}"/>
                </a:ext>
              </a:extLst>
            </p:cNvPr>
            <p:cNvSpPr txBox="1"/>
            <p:nvPr/>
          </p:nvSpPr>
          <p:spPr>
            <a:xfrm>
              <a:off x="3626306" y="1935505"/>
              <a:ext cx="11270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ID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lace</a:t>
              </a:r>
              <a:endParaRPr lang="id-ID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7AC6BC-6D1C-4C24-831F-7465A3D24AAA}"/>
                </a:ext>
              </a:extLst>
            </p:cNvPr>
            <p:cNvSpPr txBox="1"/>
            <p:nvPr/>
          </p:nvSpPr>
          <p:spPr>
            <a:xfrm>
              <a:off x="2820083" y="2280787"/>
              <a:ext cx="5089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Roboto Slab" pitchFamily="2" charset="0"/>
                </a:rPr>
                <a:t>P</a:t>
              </a:r>
              <a:endParaRPr lang="id-ID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FBA3352-E3C5-4AFB-8400-D8A56D5D3622}"/>
                </a:ext>
              </a:extLst>
            </p:cNvPr>
            <p:cNvSpPr txBox="1"/>
            <p:nvPr/>
          </p:nvSpPr>
          <p:spPr>
            <a:xfrm>
              <a:off x="3255429" y="2668243"/>
              <a:ext cx="14979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ID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articipation</a:t>
              </a:r>
              <a:endParaRPr lang="id-ID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A56F91-6989-48D7-BC87-B4F3EC9134C0}"/>
                </a:ext>
              </a:extLst>
            </p:cNvPr>
            <p:cNvSpPr txBox="1"/>
            <p:nvPr/>
          </p:nvSpPr>
          <p:spPr>
            <a:xfrm>
              <a:off x="2420418" y="2965078"/>
              <a:ext cx="5089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Roboto Slab" pitchFamily="2" charset="0"/>
                </a:rPr>
                <a:t>P</a:t>
              </a:r>
              <a:endParaRPr lang="id-ID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CEEBAA0-DA6C-4090-896E-4E6C985AB597}"/>
                </a:ext>
              </a:extLst>
            </p:cNvPr>
            <p:cNvSpPr txBox="1"/>
            <p:nvPr/>
          </p:nvSpPr>
          <p:spPr>
            <a:xfrm>
              <a:off x="2855764" y="3352534"/>
              <a:ext cx="14979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ID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olicy</a:t>
              </a:r>
              <a:endParaRPr lang="id-ID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550E5F1-FEA0-4D03-8CA7-C8ED09D7CC95}"/>
                </a:ext>
              </a:extLst>
            </p:cNvPr>
            <p:cNvSpPr txBox="1"/>
            <p:nvPr/>
          </p:nvSpPr>
          <p:spPr>
            <a:xfrm>
              <a:off x="2829239" y="3650782"/>
              <a:ext cx="5089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Roboto Slab" pitchFamily="2" charset="0"/>
                </a:rPr>
                <a:t>P</a:t>
              </a:r>
              <a:endParaRPr lang="id-ID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4E03EF6-105B-4160-BC83-76F36E653AC0}"/>
                </a:ext>
              </a:extLst>
            </p:cNvPr>
            <p:cNvSpPr txBox="1"/>
            <p:nvPr/>
          </p:nvSpPr>
          <p:spPr>
            <a:xfrm>
              <a:off x="3264585" y="4038238"/>
              <a:ext cx="14979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ID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romotion</a:t>
              </a:r>
              <a:endParaRPr lang="id-ID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0ED9865-1EEA-45CF-A73B-866887A9E48F}"/>
                </a:ext>
              </a:extLst>
            </p:cNvPr>
            <p:cNvSpPr txBox="1"/>
            <p:nvPr/>
          </p:nvSpPr>
          <p:spPr>
            <a:xfrm>
              <a:off x="2449206" y="4346011"/>
              <a:ext cx="5089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Roboto Slab" pitchFamily="2" charset="0"/>
                </a:rPr>
                <a:t>P</a:t>
              </a:r>
              <a:endParaRPr lang="id-ID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AA903B-3DD5-4170-B1DE-23F82BA9F466}"/>
                </a:ext>
              </a:extLst>
            </p:cNvPr>
            <p:cNvSpPr txBox="1"/>
            <p:nvPr/>
          </p:nvSpPr>
          <p:spPr>
            <a:xfrm>
              <a:off x="2884552" y="4733467"/>
              <a:ext cx="14979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ID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erformance</a:t>
              </a:r>
              <a:endParaRPr lang="id-ID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48" name="מציין מיקום תוכן 2">
            <a:extLst>
              <a:ext uri="{FF2B5EF4-FFF2-40B4-BE49-F238E27FC236}">
                <a16:creationId xmlns:a16="http://schemas.microsoft.com/office/drawing/2014/main" id="{FF13B082-B7D7-4F84-ABB4-C20E09CF446A}"/>
              </a:ext>
            </a:extLst>
          </p:cNvPr>
          <p:cNvSpPr txBox="1">
            <a:spLocks/>
          </p:cNvSpPr>
          <p:nvPr/>
        </p:nvSpPr>
        <p:spPr>
          <a:xfrm>
            <a:off x="4708592" y="2689509"/>
            <a:ext cx="7232796" cy="217263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מהי מטרתה?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אילו מענים נותנת הקהילה לחבריה?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אילו הזדמנויות היא מאפשרת לחבריה?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כיצד מועברת מטרת הקהילה למשתתפים?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מדוע קהילה היא הדרך הנכונה להשגת המטרה/</a:t>
            </a:r>
            <a:r>
              <a:rPr lang="he-IL" sz="1600" dirty="0" err="1">
                <a:solidFill>
                  <a:schemeClr val="bg1">
                    <a:lumMod val="50000"/>
                  </a:schemeClr>
                </a:solidFill>
              </a:rPr>
              <a:t>ות</a:t>
            </a: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 האם ישנן דרכים נוספות?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82C780-B041-4F83-A91D-0953D2B36B7E}"/>
              </a:ext>
            </a:extLst>
          </p:cNvPr>
          <p:cNvSpPr txBox="1"/>
          <p:nvPr/>
        </p:nvSpPr>
        <p:spPr>
          <a:xfrm>
            <a:off x="5921156" y="770408"/>
            <a:ext cx="60071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מטרה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55C397-D887-4B4A-963E-19840C34405C}"/>
              </a:ext>
            </a:extLst>
          </p:cNvPr>
          <p:cNvSpPr txBox="1"/>
          <p:nvPr/>
        </p:nvSpPr>
        <p:spPr>
          <a:xfrm>
            <a:off x="3546256" y="217348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spc="-150" dirty="0">
                <a:solidFill>
                  <a:srgbClr val="137BC5"/>
                </a:solidFill>
              </a:rPr>
              <a:t>איך יוצרים תחושת שייכות?</a:t>
            </a:r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B05220FF-8E4F-4CE7-97DB-5B8636B06F76}"/>
              </a:ext>
            </a:extLst>
          </p:cNvPr>
          <p:cNvSpPr/>
          <p:nvPr/>
        </p:nvSpPr>
        <p:spPr>
          <a:xfrm>
            <a:off x="8183789" y="2129009"/>
            <a:ext cx="3725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/>
              <a:t>מדוע הקהילה הזו קיימת?</a:t>
            </a:r>
          </a:p>
        </p:txBody>
      </p:sp>
    </p:spTree>
    <p:extLst>
      <p:ext uri="{BB962C8B-B14F-4D97-AF65-F5344CB8AC3E}">
        <p14:creationId xmlns:p14="http://schemas.microsoft.com/office/powerpoint/2010/main" val="9036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>
            <a:extLst>
              <a:ext uri="{FF2B5EF4-FFF2-40B4-BE49-F238E27FC236}">
                <a16:creationId xmlns:a16="http://schemas.microsoft.com/office/drawing/2014/main" id="{034894FA-594D-45B8-B782-456EF26CCD09}"/>
              </a:ext>
            </a:extLst>
          </p:cNvPr>
          <p:cNvSpPr/>
          <p:nvPr/>
        </p:nvSpPr>
        <p:spPr>
          <a:xfrm rot="16200000" flipV="1">
            <a:off x="2593812" y="2421367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BF93B23-A313-407F-8860-5B72A6EC51EC}"/>
              </a:ext>
            </a:extLst>
          </p:cNvPr>
          <p:cNvSpPr/>
          <p:nvPr/>
        </p:nvSpPr>
        <p:spPr>
          <a:xfrm rot="16200000" flipV="1">
            <a:off x="2209865" y="3104792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EB636FD2-ED98-43A6-AA21-C8E9EE5DAA81}"/>
              </a:ext>
            </a:extLst>
          </p:cNvPr>
          <p:cNvSpPr/>
          <p:nvPr/>
        </p:nvSpPr>
        <p:spPr>
          <a:xfrm rot="16200000" flipV="1">
            <a:off x="2610229" y="3799530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B251B48-BDAA-4F81-988D-2C25F3D5E3DF}"/>
              </a:ext>
            </a:extLst>
          </p:cNvPr>
          <p:cNvSpPr/>
          <p:nvPr/>
        </p:nvSpPr>
        <p:spPr>
          <a:xfrm rot="16200000" flipV="1">
            <a:off x="2196624" y="4486225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72C8968-65E5-44B0-A8F3-9BC2A9C1ADCB}"/>
              </a:ext>
            </a:extLst>
          </p:cNvPr>
          <p:cNvSpPr/>
          <p:nvPr/>
        </p:nvSpPr>
        <p:spPr>
          <a:xfrm rot="16200000" flipV="1">
            <a:off x="2196625" y="336433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E6BCA9-60E6-469D-ADFA-AAD9DB26BD58}"/>
              </a:ext>
            </a:extLst>
          </p:cNvPr>
          <p:cNvSpPr/>
          <p:nvPr/>
        </p:nvSpPr>
        <p:spPr>
          <a:xfrm rot="16200000" flipV="1">
            <a:off x="2610229" y="1021111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835CE-B06D-4536-9C97-A17CD002F41C}"/>
              </a:ext>
            </a:extLst>
          </p:cNvPr>
          <p:cNvSpPr txBox="1"/>
          <p:nvPr/>
        </p:nvSpPr>
        <p:spPr>
          <a:xfrm>
            <a:off x="2398560" y="186070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69812-D303-455F-8985-EA3E894818DB}"/>
              </a:ext>
            </a:extLst>
          </p:cNvPr>
          <p:cNvSpPr txBox="1"/>
          <p:nvPr/>
        </p:nvSpPr>
        <p:spPr>
          <a:xfrm>
            <a:off x="2833906" y="573526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eople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3109F63-C9C0-4B0D-8042-43B3F562853F}"/>
              </a:ext>
            </a:extLst>
          </p:cNvPr>
          <p:cNvSpPr/>
          <p:nvPr/>
        </p:nvSpPr>
        <p:spPr>
          <a:xfrm rot="16200000" flipV="1">
            <a:off x="2977757" y="1721649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9CA95-997E-4824-9BD1-E1B4D3EA6676}"/>
              </a:ext>
            </a:extLst>
          </p:cNvPr>
          <p:cNvSpPr txBox="1"/>
          <p:nvPr/>
        </p:nvSpPr>
        <p:spPr>
          <a:xfrm>
            <a:off x="2820083" y="85525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19E33E-C53E-4E7D-A31A-CF6CAB28ACA8}"/>
              </a:ext>
            </a:extLst>
          </p:cNvPr>
          <p:cNvSpPr txBox="1"/>
          <p:nvPr/>
        </p:nvSpPr>
        <p:spPr>
          <a:xfrm>
            <a:off x="3255429" y="124271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urpose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2C4FA0-5F7E-47B7-A677-C97CE8F3AA46}"/>
              </a:ext>
            </a:extLst>
          </p:cNvPr>
          <p:cNvSpPr txBox="1"/>
          <p:nvPr/>
        </p:nvSpPr>
        <p:spPr>
          <a:xfrm>
            <a:off x="3190960" y="154804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1FF2C-877A-42E2-9CD1-17E11E6D4505}"/>
              </a:ext>
            </a:extLst>
          </p:cNvPr>
          <p:cNvSpPr txBox="1"/>
          <p:nvPr/>
        </p:nvSpPr>
        <p:spPr>
          <a:xfrm>
            <a:off x="3626306" y="193550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lace</a:t>
            </a:r>
            <a:endParaRPr lang="id-ID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64C5DF-FA2C-4D42-B397-0CD9E87656DE}"/>
              </a:ext>
            </a:extLst>
          </p:cNvPr>
          <p:cNvSpPr txBox="1"/>
          <p:nvPr/>
        </p:nvSpPr>
        <p:spPr>
          <a:xfrm>
            <a:off x="2820083" y="2280787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3D1261-24CA-458F-983B-EB0D9219E7C1}"/>
              </a:ext>
            </a:extLst>
          </p:cNvPr>
          <p:cNvSpPr txBox="1"/>
          <p:nvPr/>
        </p:nvSpPr>
        <p:spPr>
          <a:xfrm>
            <a:off x="3255429" y="2668243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articipation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E50D6-3D7E-4935-998E-85D7D3BF6BAE}"/>
              </a:ext>
            </a:extLst>
          </p:cNvPr>
          <p:cNvSpPr txBox="1"/>
          <p:nvPr/>
        </p:nvSpPr>
        <p:spPr>
          <a:xfrm>
            <a:off x="2420418" y="2965078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AEDDCF-68D1-4C6B-9D35-C9F2F952CB56}"/>
              </a:ext>
            </a:extLst>
          </p:cNvPr>
          <p:cNvSpPr txBox="1"/>
          <p:nvPr/>
        </p:nvSpPr>
        <p:spPr>
          <a:xfrm>
            <a:off x="2855764" y="3352534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olicy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1F954-E4D7-425F-8A10-34151C14A59D}"/>
              </a:ext>
            </a:extLst>
          </p:cNvPr>
          <p:cNvSpPr txBox="1"/>
          <p:nvPr/>
        </p:nvSpPr>
        <p:spPr>
          <a:xfrm>
            <a:off x="2829239" y="3650782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76131E-0A76-41CB-85E2-A865881B1AAD}"/>
              </a:ext>
            </a:extLst>
          </p:cNvPr>
          <p:cNvSpPr txBox="1"/>
          <p:nvPr/>
        </p:nvSpPr>
        <p:spPr>
          <a:xfrm>
            <a:off x="3264585" y="4038238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romotion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AA5266-53D5-42E4-A478-8858BD257BD5}"/>
              </a:ext>
            </a:extLst>
          </p:cNvPr>
          <p:cNvSpPr txBox="1"/>
          <p:nvPr/>
        </p:nvSpPr>
        <p:spPr>
          <a:xfrm>
            <a:off x="2449206" y="4346011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1584CF-E5ED-4DA4-B259-62D465760D44}"/>
              </a:ext>
            </a:extLst>
          </p:cNvPr>
          <p:cNvSpPr txBox="1"/>
          <p:nvPr/>
        </p:nvSpPr>
        <p:spPr>
          <a:xfrm>
            <a:off x="2884552" y="4733467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erformance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מציין מיקום תוכן 2">
            <a:extLst>
              <a:ext uri="{FF2B5EF4-FFF2-40B4-BE49-F238E27FC236}">
                <a16:creationId xmlns:a16="http://schemas.microsoft.com/office/drawing/2014/main" id="{AFCC4431-42E6-4E98-B650-4E64399F8EAC}"/>
              </a:ext>
            </a:extLst>
          </p:cNvPr>
          <p:cNvSpPr txBox="1">
            <a:spLocks/>
          </p:cNvSpPr>
          <p:nvPr/>
        </p:nvSpPr>
        <p:spPr>
          <a:xfrm>
            <a:off x="4708592" y="2689509"/>
            <a:ext cx="7232796" cy="217263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האם מקום המפגש מעורר השראה?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כמה חברי קהילה מתאספים בכל פעם? האם המקום מספיק?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 תדירות המפגשים? מה זמינות המקום?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6E883A-4AD5-420D-8558-C5A0C766DD59}"/>
              </a:ext>
            </a:extLst>
          </p:cNvPr>
          <p:cNvSpPr txBox="1"/>
          <p:nvPr/>
        </p:nvSpPr>
        <p:spPr>
          <a:xfrm>
            <a:off x="5921156" y="770408"/>
            <a:ext cx="60071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מקום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744F50-2CE3-4AFA-AEF8-5FEB6D01395D}"/>
              </a:ext>
            </a:extLst>
          </p:cNvPr>
          <p:cNvSpPr txBox="1"/>
          <p:nvPr/>
        </p:nvSpPr>
        <p:spPr>
          <a:xfrm>
            <a:off x="5086350" y="217348"/>
            <a:ext cx="68419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spc="-150" dirty="0">
                <a:solidFill>
                  <a:srgbClr val="137BC5"/>
                </a:solidFill>
              </a:rPr>
              <a:t>איך יוצרים תחושת שייכות?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6FE5CEAF-10A4-4C6D-99BD-9DEC39827C2B}"/>
              </a:ext>
            </a:extLst>
          </p:cNvPr>
          <p:cNvSpPr/>
          <p:nvPr/>
        </p:nvSpPr>
        <p:spPr>
          <a:xfrm>
            <a:off x="8576525" y="2129009"/>
            <a:ext cx="3332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/>
              <a:t>איפה הקהילה נפגשת?</a:t>
            </a:r>
          </a:p>
        </p:txBody>
      </p:sp>
    </p:spTree>
    <p:extLst>
      <p:ext uri="{BB962C8B-B14F-4D97-AF65-F5344CB8AC3E}">
        <p14:creationId xmlns:p14="http://schemas.microsoft.com/office/powerpoint/2010/main" val="294634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046E272-EF7B-436C-894F-9AC4F3070207}"/>
              </a:ext>
            </a:extLst>
          </p:cNvPr>
          <p:cNvSpPr/>
          <p:nvPr/>
        </p:nvSpPr>
        <p:spPr>
          <a:xfrm rot="16200000" flipV="1">
            <a:off x="2593812" y="2421367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2A8A5A9-C15D-4EA1-8406-E1DE26AF373D}"/>
              </a:ext>
            </a:extLst>
          </p:cNvPr>
          <p:cNvSpPr/>
          <p:nvPr/>
        </p:nvSpPr>
        <p:spPr>
          <a:xfrm rot="16200000" flipV="1">
            <a:off x="2209865" y="3104792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60ECB36-E478-426E-9671-AD970D68206D}"/>
              </a:ext>
            </a:extLst>
          </p:cNvPr>
          <p:cNvSpPr/>
          <p:nvPr/>
        </p:nvSpPr>
        <p:spPr>
          <a:xfrm rot="16200000" flipV="1">
            <a:off x="2610229" y="3799530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85B9EB5-0516-4F59-BB46-3E086AAB1B00}"/>
              </a:ext>
            </a:extLst>
          </p:cNvPr>
          <p:cNvSpPr/>
          <p:nvPr/>
        </p:nvSpPr>
        <p:spPr>
          <a:xfrm rot="16200000" flipV="1">
            <a:off x="2196624" y="4486225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12295-C681-4B93-B711-FDCC8E489084}"/>
              </a:ext>
            </a:extLst>
          </p:cNvPr>
          <p:cNvSpPr txBox="1"/>
          <p:nvPr/>
        </p:nvSpPr>
        <p:spPr>
          <a:xfrm>
            <a:off x="2398560" y="186070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4FA19EA-44E9-45D4-ADB7-4F3787DEFBCA}"/>
              </a:ext>
            </a:extLst>
          </p:cNvPr>
          <p:cNvSpPr/>
          <p:nvPr/>
        </p:nvSpPr>
        <p:spPr>
          <a:xfrm rot="16200000" flipV="1">
            <a:off x="2196625" y="336433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34A6537-92A0-4D1E-A909-96EBF8F11C7C}"/>
              </a:ext>
            </a:extLst>
          </p:cNvPr>
          <p:cNvSpPr/>
          <p:nvPr/>
        </p:nvSpPr>
        <p:spPr>
          <a:xfrm rot="16200000" flipV="1">
            <a:off x="2610229" y="1021111"/>
            <a:ext cx="858403" cy="740002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68760-9D20-4969-A331-16875E0C4118}"/>
              </a:ext>
            </a:extLst>
          </p:cNvPr>
          <p:cNvSpPr txBox="1"/>
          <p:nvPr/>
        </p:nvSpPr>
        <p:spPr>
          <a:xfrm>
            <a:off x="2833906" y="573526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eople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89D683F6-D94F-42F5-A371-7769478A42EE}"/>
              </a:ext>
            </a:extLst>
          </p:cNvPr>
          <p:cNvSpPr/>
          <p:nvPr/>
        </p:nvSpPr>
        <p:spPr>
          <a:xfrm rot="16200000" flipV="1">
            <a:off x="2977757" y="1721649"/>
            <a:ext cx="858405" cy="740004"/>
          </a:xfrm>
          <a:custGeom>
            <a:avLst/>
            <a:gdLst>
              <a:gd name="connsiteX0" fmla="*/ 1967832 w 2119575"/>
              <a:gd name="connsiteY0" fmla="*/ 913609 h 1827218"/>
              <a:gd name="connsiteX1" fmla="*/ 1576435 w 2119575"/>
              <a:gd name="connsiteY1" fmla="*/ 1696404 h 1827218"/>
              <a:gd name="connsiteX2" fmla="*/ 543143 w 2119575"/>
              <a:gd name="connsiteY2" fmla="*/ 1696404 h 1827218"/>
              <a:gd name="connsiteX3" fmla="*/ 151745 w 2119575"/>
              <a:gd name="connsiteY3" fmla="*/ 913609 h 1827218"/>
              <a:gd name="connsiteX4" fmla="*/ 543143 w 2119575"/>
              <a:gd name="connsiteY4" fmla="*/ 130814 h 1827218"/>
              <a:gd name="connsiteX5" fmla="*/ 1576435 w 2119575"/>
              <a:gd name="connsiteY5" fmla="*/ 130814 h 1827218"/>
              <a:gd name="connsiteX6" fmla="*/ 2119575 w 2119575"/>
              <a:gd name="connsiteY6" fmla="*/ 913609 h 1827218"/>
              <a:gd name="connsiteX7" fmla="*/ 1662771 w 2119575"/>
              <a:gd name="connsiteY7" fmla="*/ 0 h 1827218"/>
              <a:gd name="connsiteX8" fmla="*/ 456805 w 2119575"/>
              <a:gd name="connsiteY8" fmla="*/ 0 h 1827218"/>
              <a:gd name="connsiteX9" fmla="*/ 0 w 2119575"/>
              <a:gd name="connsiteY9" fmla="*/ 913609 h 1827218"/>
              <a:gd name="connsiteX10" fmla="*/ 456805 w 2119575"/>
              <a:gd name="connsiteY10" fmla="*/ 1827218 h 1827218"/>
              <a:gd name="connsiteX11" fmla="*/ 1662771 w 2119575"/>
              <a:gd name="connsiteY11" fmla="*/ 1827218 h 18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9575" h="1827218">
                <a:moveTo>
                  <a:pt x="1967832" y="913609"/>
                </a:moveTo>
                <a:lnTo>
                  <a:pt x="1576435" y="1696404"/>
                </a:lnTo>
                <a:lnTo>
                  <a:pt x="543143" y="1696404"/>
                </a:lnTo>
                <a:lnTo>
                  <a:pt x="151745" y="913609"/>
                </a:lnTo>
                <a:lnTo>
                  <a:pt x="543143" y="130814"/>
                </a:lnTo>
                <a:lnTo>
                  <a:pt x="1576435" y="130814"/>
                </a:lnTo>
                <a:close/>
                <a:moveTo>
                  <a:pt x="2119575" y="913609"/>
                </a:moveTo>
                <a:lnTo>
                  <a:pt x="1662771" y="0"/>
                </a:lnTo>
                <a:lnTo>
                  <a:pt x="456805" y="0"/>
                </a:lnTo>
                <a:lnTo>
                  <a:pt x="0" y="913609"/>
                </a:lnTo>
                <a:lnTo>
                  <a:pt x="456805" y="1827218"/>
                </a:lnTo>
                <a:lnTo>
                  <a:pt x="1662771" y="1827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E142E-6889-4501-9232-CED80BB05D50}"/>
              </a:ext>
            </a:extLst>
          </p:cNvPr>
          <p:cNvSpPr txBox="1"/>
          <p:nvPr/>
        </p:nvSpPr>
        <p:spPr>
          <a:xfrm>
            <a:off x="2820083" y="85525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1AE689-4464-445D-B947-EA31E54170E7}"/>
              </a:ext>
            </a:extLst>
          </p:cNvPr>
          <p:cNvSpPr txBox="1"/>
          <p:nvPr/>
        </p:nvSpPr>
        <p:spPr>
          <a:xfrm>
            <a:off x="3255429" y="124271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urpose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A74AF-F9FB-4FF5-B36C-FD11DD24502E}"/>
              </a:ext>
            </a:extLst>
          </p:cNvPr>
          <p:cNvSpPr txBox="1"/>
          <p:nvPr/>
        </p:nvSpPr>
        <p:spPr>
          <a:xfrm>
            <a:off x="3190960" y="1548049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CC9C3-6FFC-4DF9-861A-E83E6998A53A}"/>
              </a:ext>
            </a:extLst>
          </p:cNvPr>
          <p:cNvSpPr txBox="1"/>
          <p:nvPr/>
        </p:nvSpPr>
        <p:spPr>
          <a:xfrm>
            <a:off x="3626306" y="1935505"/>
            <a:ext cx="112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lace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8191A-BB19-4387-B346-4F36391DA000}"/>
              </a:ext>
            </a:extLst>
          </p:cNvPr>
          <p:cNvSpPr txBox="1"/>
          <p:nvPr/>
        </p:nvSpPr>
        <p:spPr>
          <a:xfrm>
            <a:off x="2820083" y="2280787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  <a:ea typeface="Roboto Slab" pitchFamily="2" charset="0"/>
              </a:rPr>
              <a:t>P</a:t>
            </a:r>
            <a:endParaRPr lang="id-ID" sz="6000" dirty="0">
              <a:latin typeface="+mj-lt"/>
              <a:ea typeface="Roboto Slab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E53C46-3210-4A99-AABB-E4F71D167FD7}"/>
              </a:ext>
            </a:extLst>
          </p:cNvPr>
          <p:cNvSpPr txBox="1"/>
          <p:nvPr/>
        </p:nvSpPr>
        <p:spPr>
          <a:xfrm>
            <a:off x="3255429" y="2668243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latin typeface="+mj-lt"/>
              </a:rPr>
              <a:t>articipation</a:t>
            </a:r>
            <a:endParaRPr lang="id-ID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51C1AD-A831-4788-9EE7-AE597246F05A}"/>
              </a:ext>
            </a:extLst>
          </p:cNvPr>
          <p:cNvSpPr txBox="1"/>
          <p:nvPr/>
        </p:nvSpPr>
        <p:spPr>
          <a:xfrm>
            <a:off x="2420418" y="2965078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3DC39-14BC-4358-A093-25556B48FC48}"/>
              </a:ext>
            </a:extLst>
          </p:cNvPr>
          <p:cNvSpPr txBox="1"/>
          <p:nvPr/>
        </p:nvSpPr>
        <p:spPr>
          <a:xfrm>
            <a:off x="2855764" y="3352534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olicy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BF6D7C-6D09-4E88-9993-44AA1DE2E540}"/>
              </a:ext>
            </a:extLst>
          </p:cNvPr>
          <p:cNvSpPr txBox="1"/>
          <p:nvPr/>
        </p:nvSpPr>
        <p:spPr>
          <a:xfrm>
            <a:off x="2829239" y="3650782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9DE7FD-1283-4A38-900C-0325FB7C499B}"/>
              </a:ext>
            </a:extLst>
          </p:cNvPr>
          <p:cNvSpPr txBox="1"/>
          <p:nvPr/>
        </p:nvSpPr>
        <p:spPr>
          <a:xfrm>
            <a:off x="3264585" y="4038238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romotion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C33921-A0A8-495B-8F87-EFFC0EC1B1C6}"/>
              </a:ext>
            </a:extLst>
          </p:cNvPr>
          <p:cNvSpPr txBox="1"/>
          <p:nvPr/>
        </p:nvSpPr>
        <p:spPr>
          <a:xfrm>
            <a:off x="2449206" y="4346011"/>
            <a:ext cx="50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</a:rPr>
              <a:t>P</a:t>
            </a:r>
            <a:endParaRPr lang="id-ID" sz="6000" dirty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F22809-1B82-4BD6-A098-F1BD9685928D}"/>
              </a:ext>
            </a:extLst>
          </p:cNvPr>
          <p:cNvSpPr txBox="1"/>
          <p:nvPr/>
        </p:nvSpPr>
        <p:spPr>
          <a:xfrm>
            <a:off x="2884552" y="4733467"/>
            <a:ext cx="149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D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erformance</a:t>
            </a:r>
            <a:endParaRPr lang="id-ID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מציין מיקום תוכן 2">
            <a:extLst>
              <a:ext uri="{FF2B5EF4-FFF2-40B4-BE49-F238E27FC236}">
                <a16:creationId xmlns:a16="http://schemas.microsoft.com/office/drawing/2014/main" id="{D61369EC-A80A-4897-A57B-307B23FE8454}"/>
              </a:ext>
            </a:extLst>
          </p:cNvPr>
          <p:cNvSpPr txBox="1">
            <a:spLocks/>
          </p:cNvSpPr>
          <p:nvPr/>
        </p:nvSpPr>
        <p:spPr>
          <a:xfrm>
            <a:off x="4708592" y="2689509"/>
            <a:ext cx="7232796" cy="217263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מהן הדרכים השונות בהן ניתן להשתתף באופן פעיל בקהילה?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כיצד ניתן לעודד השתתפות פעילה בקהילה?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מהי דרך ההשתתפות המשמעותית ביותר עבור חברי הקהילה?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האם יש פעילויות קבועות בהן ניתן להשתתף?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 תרצו שמצטרפים חדשים ידעו על השתתפות בקהילה?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מה מונע השתתפות בקהילה?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</a:rPr>
              <a:t>אילו תגמולים תרצו שחברי הקהילה יחוו לאחר השתתפות?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7CBFD5-3ECC-462B-BE6F-950EAE6AAE80}"/>
              </a:ext>
            </a:extLst>
          </p:cNvPr>
          <p:cNvSpPr txBox="1"/>
          <p:nvPr/>
        </p:nvSpPr>
        <p:spPr>
          <a:xfrm>
            <a:off x="5921156" y="770408"/>
            <a:ext cx="60071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השתתפות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5D7AE0-45F6-4D74-9AFD-2CF8CBB363E6}"/>
              </a:ext>
            </a:extLst>
          </p:cNvPr>
          <p:cNvSpPr txBox="1"/>
          <p:nvPr/>
        </p:nvSpPr>
        <p:spPr>
          <a:xfrm>
            <a:off x="5086350" y="217348"/>
            <a:ext cx="68419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spc="-150" dirty="0">
                <a:solidFill>
                  <a:srgbClr val="137BC5"/>
                </a:solidFill>
              </a:rPr>
              <a:t>איך יוצרים תחושת שייכות?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F81EB3BD-B0DA-4ACE-9F84-E61B1C0ED929}"/>
              </a:ext>
            </a:extLst>
          </p:cNvPr>
          <p:cNvSpPr/>
          <p:nvPr/>
        </p:nvSpPr>
        <p:spPr>
          <a:xfrm>
            <a:off x="8180583" y="2129009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/>
              <a:t>מה חברי הקהילה עושים?</a:t>
            </a:r>
          </a:p>
        </p:txBody>
      </p:sp>
    </p:spTree>
    <p:extLst>
      <p:ext uri="{BB962C8B-B14F-4D97-AF65-F5344CB8AC3E}">
        <p14:creationId xmlns:p14="http://schemas.microsoft.com/office/powerpoint/2010/main" val="22970958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4732E88E34F84A9643DE0178FC9072" ma:contentTypeVersion="4" ma:contentTypeDescription="Create a new document." ma:contentTypeScope="" ma:versionID="02a98fe142a1650d5f8666ae109e8938">
  <xsd:schema xmlns:xsd="http://www.w3.org/2001/XMLSchema" xmlns:xs="http://www.w3.org/2001/XMLSchema" xmlns:p="http://schemas.microsoft.com/office/2006/metadata/properties" xmlns:ns2="0883520e-2109-4ace-b3a8-313fca9fdb21" xmlns:ns3="e9114440-4333-48ba-91a1-62a59b9ecd07" targetNamespace="http://schemas.microsoft.com/office/2006/metadata/properties" ma:root="true" ma:fieldsID="aeb8e84605946f2f673e4c478606505a" ns2:_="" ns3:_="">
    <xsd:import namespace="0883520e-2109-4ace-b3a8-313fca9fdb21"/>
    <xsd:import namespace="e9114440-4333-48ba-91a1-62a59b9ecd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3520e-2109-4ace-b3a8-313fca9fd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4440-4333-48ba-91a1-62a59b9ecd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64A071-4D91-4E83-A970-8C6130F5E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C9ADED-9762-4101-BCC4-88B074DEB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83520e-2109-4ace-b3a8-313fca9fdb21"/>
    <ds:schemaRef ds:uri="e9114440-4333-48ba-91a1-62a59b9ecd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3513D8-C573-42DC-A4A6-46115CE4E154}">
  <ds:schemaRefs>
    <ds:schemaRef ds:uri="http://www.w3.org/XML/1998/namespace"/>
    <ds:schemaRef ds:uri="http://schemas.openxmlformats.org/package/2006/metadata/core-properties"/>
    <ds:schemaRef ds:uri="66a23993-9e13-43e9-9f67-38e287aea008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605</Words>
  <Application>Microsoft Office PowerPoint</Application>
  <PresentationFormat>מסך רחב</PresentationFormat>
  <Paragraphs>194</Paragraphs>
  <Slides>12</Slides>
  <Notes>2</Notes>
  <HiddenSlides>7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MFWNarkissNewLight</vt:lpstr>
      <vt:lpstr>Roboto Slab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ps of community building belonging</dc:title>
  <dc:creator>דורית שפי</dc:creator>
  <cp:lastModifiedBy>Fabi Shalit Reitman</cp:lastModifiedBy>
  <cp:revision>111</cp:revision>
  <dcterms:created xsi:type="dcterms:W3CDTF">2019-10-02T17:59:38Z</dcterms:created>
  <dcterms:modified xsi:type="dcterms:W3CDTF">2021-06-21T10:00:17Z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0x0101000D4732E88E34F84A9643DE0178FC9072</vt:lpwstr>
  </property>
</Properties>
</file>